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 id="2147483717" r:id="rId2"/>
    <p:sldMasterId id="2147483738" r:id="rId3"/>
  </p:sldMasterIdLst>
  <p:notesMasterIdLst>
    <p:notesMasterId r:id="rId28"/>
  </p:notesMasterIdLst>
  <p:sldIdLst>
    <p:sldId id="3594" r:id="rId4"/>
    <p:sldId id="257" r:id="rId5"/>
    <p:sldId id="3608" r:id="rId6"/>
    <p:sldId id="3609" r:id="rId7"/>
    <p:sldId id="260" r:id="rId8"/>
    <p:sldId id="3612" r:id="rId9"/>
    <p:sldId id="3613" r:id="rId10"/>
    <p:sldId id="3614" r:id="rId11"/>
    <p:sldId id="3615" r:id="rId12"/>
    <p:sldId id="3616" r:id="rId13"/>
    <p:sldId id="3617" r:id="rId14"/>
    <p:sldId id="3618" r:id="rId15"/>
    <p:sldId id="3619" r:id="rId16"/>
    <p:sldId id="3620" r:id="rId17"/>
    <p:sldId id="261" r:id="rId18"/>
    <p:sldId id="3621" r:id="rId19"/>
    <p:sldId id="3622" r:id="rId20"/>
    <p:sldId id="3623" r:id="rId21"/>
    <p:sldId id="3624" r:id="rId22"/>
    <p:sldId id="281" r:id="rId23"/>
    <p:sldId id="3625" r:id="rId24"/>
    <p:sldId id="3626" r:id="rId25"/>
    <p:sldId id="269" r:id="rId26"/>
    <p:sldId id="36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2" userDrawn="1">
          <p15:clr>
            <a:srgbClr val="A4A3A4"/>
          </p15:clr>
        </p15:guide>
        <p15:guide id="2" pos="648" userDrawn="1">
          <p15:clr>
            <a:srgbClr val="A4A3A4"/>
          </p15:clr>
        </p15:guide>
        <p15:guide id="3" orient="horz" pos="16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ngbin Ye" initials="RY" lastIdx="5" clrIdx="0">
    <p:extLst>
      <p:ext uri="{19B8F6BF-5375-455C-9EA6-DF929625EA0E}">
        <p15:presenceInfo xmlns:p15="http://schemas.microsoft.com/office/powerpoint/2012/main" userId="Rongbin Y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2940"/>
    <a:srgbClr val="C7285E"/>
    <a:srgbClr val="506FC9"/>
    <a:srgbClr val="E72525"/>
    <a:srgbClr val="DC3049"/>
    <a:srgbClr val="CE2954"/>
    <a:srgbClr val="4366BD"/>
    <a:srgbClr val="CF335A"/>
    <a:srgbClr val="BF2D5F"/>
    <a:srgbClr val="3D73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8373" autoAdjust="0"/>
  </p:normalViewPr>
  <p:slideViewPr>
    <p:cSldViewPr snapToGrid="0" snapToObjects="1">
      <p:cViewPr varScale="1">
        <p:scale>
          <a:sx n="40" d="100"/>
          <a:sy n="40" d="100"/>
        </p:scale>
        <p:origin x="63" y="507"/>
      </p:cViewPr>
      <p:guideLst>
        <p:guide orient="horz" pos="2712"/>
        <p:guide pos="648"/>
        <p:guide orient="horz" pos="1680"/>
      </p:guideLst>
    </p:cSldViewPr>
  </p:slideViewPr>
  <p:outlineViewPr>
    <p:cViewPr>
      <p:scale>
        <a:sx n="33" d="100"/>
        <a:sy n="33" d="100"/>
      </p:scale>
      <p:origin x="0" y="-2472"/>
    </p:cViewPr>
  </p:outlineViewPr>
  <p:notesTextViewPr>
    <p:cViewPr>
      <p:scale>
        <a:sx n="1" d="1"/>
        <a:sy n="1" d="1"/>
      </p:scale>
      <p:origin x="0" y="0"/>
    </p:cViewPr>
  </p:notesTextViewPr>
  <p:notesViewPr>
    <p:cSldViewPr snapToGrid="0" snapToObjects="1">
      <p:cViewPr varScale="1">
        <p:scale>
          <a:sx n="84" d="100"/>
          <a:sy n="84" d="100"/>
        </p:scale>
        <p:origin x="396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A3969-E5B6-924B-8805-E19FF1F0352B}" type="doc">
      <dgm:prSet loTypeId="urn:microsoft.com/office/officeart/2005/8/layout/hChevron3" loCatId="" qsTypeId="urn:microsoft.com/office/officeart/2005/8/quickstyle/simple1" qsCatId="simple" csTypeId="urn:microsoft.com/office/officeart/2005/8/colors/accent1_2" csCatId="accent1" phldr="1"/>
      <dgm:spPr/>
    </dgm:pt>
    <dgm:pt modelId="{6848E150-4C04-5A4E-BB3F-29AB6EF238AE}">
      <dgm:prSet phldrT="[Text]" custT="1"/>
      <dgm:spPr>
        <a:xfrm>
          <a:off x="1498" y="206692"/>
          <a:ext cx="1503669" cy="601467"/>
        </a:xfrm>
        <a:prstGeom prst="homePlat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800" b="1" dirty="0">
              <a:solidFill>
                <a:sysClr val="window" lastClr="FFFFFF"/>
              </a:solidFill>
              <a:latin typeface="+mj-lt"/>
              <a:ea typeface="+mn-ea"/>
              <a:cs typeface="+mn-cs"/>
            </a:rPr>
            <a:t>Non </a:t>
          </a:r>
          <a:br>
            <a:rPr lang="en-US" sz="1800" b="1" dirty="0">
              <a:solidFill>
                <a:sysClr val="window" lastClr="FFFFFF"/>
              </a:solidFill>
              <a:latin typeface="+mj-lt"/>
              <a:ea typeface="+mn-ea"/>
              <a:cs typeface="+mn-cs"/>
            </a:rPr>
          </a:br>
          <a:r>
            <a:rPr lang="en-US" sz="1800" b="1" dirty="0">
              <a:solidFill>
                <a:sysClr val="window" lastClr="FFFFFF"/>
              </a:solidFill>
              <a:latin typeface="+mj-lt"/>
              <a:ea typeface="+mn-ea"/>
              <a:cs typeface="+mn-cs"/>
            </a:rPr>
            <a:t>Fans</a:t>
          </a:r>
        </a:p>
      </dgm:t>
    </dgm:pt>
    <dgm:pt modelId="{C115CB0C-471D-7646-A86E-3A08887548D8}" type="parTrans" cxnId="{3F177818-0420-6245-B2FE-A2F4DAD17739}">
      <dgm:prSet/>
      <dgm:spPr/>
      <dgm:t>
        <a:bodyPr/>
        <a:lstStyle/>
        <a:p>
          <a:endParaRPr lang="en-US" sz="1800" b="1">
            <a:latin typeface="+mj-lt"/>
          </a:endParaRPr>
        </a:p>
      </dgm:t>
    </dgm:pt>
    <dgm:pt modelId="{429AE99D-3B9B-914E-ADA0-2B6E9F963196}" type="sibTrans" cxnId="{3F177818-0420-6245-B2FE-A2F4DAD17739}">
      <dgm:prSet/>
      <dgm:spPr/>
      <dgm:t>
        <a:bodyPr/>
        <a:lstStyle/>
        <a:p>
          <a:endParaRPr lang="en-US" sz="1800" b="1">
            <a:latin typeface="+mj-lt"/>
          </a:endParaRPr>
        </a:p>
      </dgm:t>
    </dgm:pt>
    <dgm:pt modelId="{2BAFAD6D-6278-5741-800F-332F5617435B}">
      <dgm:prSet phldrT="[Text]" custT="1"/>
      <dgm:spPr>
        <a:xfrm>
          <a:off x="1204434" y="206692"/>
          <a:ext cx="1503669" cy="601467"/>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800" b="1" dirty="0">
              <a:solidFill>
                <a:sysClr val="window" lastClr="FFFFFF"/>
              </a:solidFill>
              <a:latin typeface="+mj-lt"/>
              <a:ea typeface="+mn-ea"/>
              <a:cs typeface="+mn-cs"/>
            </a:rPr>
            <a:t>New Fans</a:t>
          </a:r>
        </a:p>
      </dgm:t>
    </dgm:pt>
    <dgm:pt modelId="{8FF45067-09B7-7044-A183-788E3E27B505}" type="parTrans" cxnId="{46C9DBFE-BCEA-B549-94D1-7E9EAC79F2C6}">
      <dgm:prSet/>
      <dgm:spPr/>
      <dgm:t>
        <a:bodyPr/>
        <a:lstStyle/>
        <a:p>
          <a:endParaRPr lang="en-US" sz="1800" b="1">
            <a:latin typeface="+mj-lt"/>
          </a:endParaRPr>
        </a:p>
      </dgm:t>
    </dgm:pt>
    <dgm:pt modelId="{542DBB67-11C4-134B-BD9A-43BE0F6732BD}" type="sibTrans" cxnId="{46C9DBFE-BCEA-B549-94D1-7E9EAC79F2C6}">
      <dgm:prSet/>
      <dgm:spPr/>
      <dgm:t>
        <a:bodyPr/>
        <a:lstStyle/>
        <a:p>
          <a:endParaRPr lang="en-US" sz="1800" b="1">
            <a:latin typeface="+mj-lt"/>
          </a:endParaRPr>
        </a:p>
      </dgm:t>
    </dgm:pt>
    <dgm:pt modelId="{DFF6B042-2572-A74B-B027-31C22617E4F3}">
      <dgm:prSet phldrT="[Text]" custT="1"/>
      <dgm:spPr>
        <a:xfrm>
          <a:off x="2407370" y="206692"/>
          <a:ext cx="1503669" cy="601467"/>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800" b="1" dirty="0">
              <a:solidFill>
                <a:sysClr val="window" lastClr="FFFFFF"/>
              </a:solidFill>
              <a:latin typeface="+mj-lt"/>
              <a:ea typeface="+mn-ea"/>
              <a:cs typeface="+mn-cs"/>
            </a:rPr>
            <a:t>Loyal Fans</a:t>
          </a:r>
        </a:p>
      </dgm:t>
    </dgm:pt>
    <dgm:pt modelId="{4EF51892-E9B6-3B44-B79D-802CB78849ED}" type="parTrans" cxnId="{FF1E8146-5EF0-8646-BB96-ED44E66CAA8B}">
      <dgm:prSet/>
      <dgm:spPr/>
      <dgm:t>
        <a:bodyPr/>
        <a:lstStyle/>
        <a:p>
          <a:endParaRPr lang="en-US" sz="1800" b="1">
            <a:latin typeface="+mj-lt"/>
          </a:endParaRPr>
        </a:p>
      </dgm:t>
    </dgm:pt>
    <dgm:pt modelId="{B2565E0F-8A84-4A43-B26B-650182FCD75F}" type="sibTrans" cxnId="{FF1E8146-5EF0-8646-BB96-ED44E66CAA8B}">
      <dgm:prSet/>
      <dgm:spPr/>
      <dgm:t>
        <a:bodyPr/>
        <a:lstStyle/>
        <a:p>
          <a:endParaRPr lang="en-US" sz="1800" b="1">
            <a:latin typeface="+mj-lt"/>
          </a:endParaRPr>
        </a:p>
      </dgm:t>
    </dgm:pt>
    <dgm:pt modelId="{79B1E524-FD70-044F-ADE4-47F537AFC0CC}">
      <dgm:prSet phldrT="[Text]" custT="1"/>
      <dgm:spPr>
        <a:xfrm>
          <a:off x="3610306" y="206692"/>
          <a:ext cx="1503669" cy="601467"/>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800" b="1" dirty="0">
              <a:solidFill>
                <a:sysClr val="window" lastClr="FFFFFF"/>
              </a:solidFill>
              <a:latin typeface="+mj-lt"/>
              <a:ea typeface="+mn-ea"/>
              <a:cs typeface="+mn-cs"/>
            </a:rPr>
            <a:t>Frantic Fans</a:t>
          </a:r>
        </a:p>
      </dgm:t>
    </dgm:pt>
    <dgm:pt modelId="{C3F087D4-00CB-B442-A402-DD0C8B5CAC9D}" type="parTrans" cxnId="{C82243B0-F752-FF42-B147-0B349CA98E8F}">
      <dgm:prSet/>
      <dgm:spPr/>
      <dgm:t>
        <a:bodyPr/>
        <a:lstStyle/>
        <a:p>
          <a:endParaRPr lang="en-US" sz="1800" b="1">
            <a:latin typeface="+mj-lt"/>
          </a:endParaRPr>
        </a:p>
      </dgm:t>
    </dgm:pt>
    <dgm:pt modelId="{8BA16C27-C1E0-A540-96A3-CB5D2308D521}" type="sibTrans" cxnId="{C82243B0-F752-FF42-B147-0B349CA98E8F}">
      <dgm:prSet/>
      <dgm:spPr/>
      <dgm:t>
        <a:bodyPr/>
        <a:lstStyle/>
        <a:p>
          <a:endParaRPr lang="en-US" sz="1800" b="1">
            <a:latin typeface="+mj-lt"/>
          </a:endParaRPr>
        </a:p>
      </dgm:t>
    </dgm:pt>
    <dgm:pt modelId="{6373F71A-FCA2-1945-B184-0FBEF1BA8E8B}" type="pres">
      <dgm:prSet presAssocID="{8F8A3969-E5B6-924B-8805-E19FF1F0352B}" presName="Name0" presStyleCnt="0">
        <dgm:presLayoutVars>
          <dgm:dir/>
          <dgm:resizeHandles val="exact"/>
        </dgm:presLayoutVars>
      </dgm:prSet>
      <dgm:spPr/>
    </dgm:pt>
    <dgm:pt modelId="{A5305090-D110-0947-B72E-6C90E7A4C18E}" type="pres">
      <dgm:prSet presAssocID="{6848E150-4C04-5A4E-BB3F-29AB6EF238AE}" presName="parTxOnly" presStyleLbl="node1" presStyleIdx="0" presStyleCnt="4">
        <dgm:presLayoutVars>
          <dgm:bulletEnabled val="1"/>
        </dgm:presLayoutVars>
      </dgm:prSet>
      <dgm:spPr/>
    </dgm:pt>
    <dgm:pt modelId="{44837EC5-AECB-964B-933F-155C1C163B67}" type="pres">
      <dgm:prSet presAssocID="{429AE99D-3B9B-914E-ADA0-2B6E9F963196}" presName="parSpace" presStyleCnt="0"/>
      <dgm:spPr/>
    </dgm:pt>
    <dgm:pt modelId="{AB9575A4-6D03-674B-BAD6-82C385A9646F}" type="pres">
      <dgm:prSet presAssocID="{2BAFAD6D-6278-5741-800F-332F5617435B}" presName="parTxOnly" presStyleLbl="node1" presStyleIdx="1" presStyleCnt="4">
        <dgm:presLayoutVars>
          <dgm:bulletEnabled val="1"/>
        </dgm:presLayoutVars>
      </dgm:prSet>
      <dgm:spPr/>
    </dgm:pt>
    <dgm:pt modelId="{AEEABF4A-717D-4D48-ABF1-8B82907DD2D2}" type="pres">
      <dgm:prSet presAssocID="{542DBB67-11C4-134B-BD9A-43BE0F6732BD}" presName="parSpace" presStyleCnt="0"/>
      <dgm:spPr/>
    </dgm:pt>
    <dgm:pt modelId="{B80CA59A-2731-EC4E-AD01-6999C8B2A639}" type="pres">
      <dgm:prSet presAssocID="{DFF6B042-2572-A74B-B027-31C22617E4F3}" presName="parTxOnly" presStyleLbl="node1" presStyleIdx="2" presStyleCnt="4">
        <dgm:presLayoutVars>
          <dgm:bulletEnabled val="1"/>
        </dgm:presLayoutVars>
      </dgm:prSet>
      <dgm:spPr/>
    </dgm:pt>
    <dgm:pt modelId="{D4F35CDC-298E-2548-B327-05EFBBF23FEF}" type="pres">
      <dgm:prSet presAssocID="{B2565E0F-8A84-4A43-B26B-650182FCD75F}" presName="parSpace" presStyleCnt="0"/>
      <dgm:spPr/>
    </dgm:pt>
    <dgm:pt modelId="{620AF7E5-54C8-D04B-BC3E-0CA190416281}" type="pres">
      <dgm:prSet presAssocID="{79B1E524-FD70-044F-ADE4-47F537AFC0CC}" presName="parTxOnly" presStyleLbl="node1" presStyleIdx="3" presStyleCnt="4">
        <dgm:presLayoutVars>
          <dgm:bulletEnabled val="1"/>
        </dgm:presLayoutVars>
      </dgm:prSet>
      <dgm:spPr/>
    </dgm:pt>
  </dgm:ptLst>
  <dgm:cxnLst>
    <dgm:cxn modelId="{40A48102-2766-CC45-9923-F802182CA7EF}" type="presOf" srcId="{79B1E524-FD70-044F-ADE4-47F537AFC0CC}" destId="{620AF7E5-54C8-D04B-BC3E-0CA190416281}" srcOrd="0" destOrd="0" presId="urn:microsoft.com/office/officeart/2005/8/layout/hChevron3"/>
    <dgm:cxn modelId="{C7F8A103-154C-3D4C-93A4-DAE59555208E}" type="presOf" srcId="{2BAFAD6D-6278-5741-800F-332F5617435B}" destId="{AB9575A4-6D03-674B-BAD6-82C385A9646F}" srcOrd="0" destOrd="0" presId="urn:microsoft.com/office/officeart/2005/8/layout/hChevron3"/>
    <dgm:cxn modelId="{3F177818-0420-6245-B2FE-A2F4DAD17739}" srcId="{8F8A3969-E5B6-924B-8805-E19FF1F0352B}" destId="{6848E150-4C04-5A4E-BB3F-29AB6EF238AE}" srcOrd="0" destOrd="0" parTransId="{C115CB0C-471D-7646-A86E-3A08887548D8}" sibTransId="{429AE99D-3B9B-914E-ADA0-2B6E9F963196}"/>
    <dgm:cxn modelId="{FF1E8146-5EF0-8646-BB96-ED44E66CAA8B}" srcId="{8F8A3969-E5B6-924B-8805-E19FF1F0352B}" destId="{DFF6B042-2572-A74B-B027-31C22617E4F3}" srcOrd="2" destOrd="0" parTransId="{4EF51892-E9B6-3B44-B79D-802CB78849ED}" sibTransId="{B2565E0F-8A84-4A43-B26B-650182FCD75F}"/>
    <dgm:cxn modelId="{F1B88495-F1D6-134E-A3C3-DB0921995C42}" type="presOf" srcId="{8F8A3969-E5B6-924B-8805-E19FF1F0352B}" destId="{6373F71A-FCA2-1945-B184-0FBEF1BA8E8B}" srcOrd="0" destOrd="0" presId="urn:microsoft.com/office/officeart/2005/8/layout/hChevron3"/>
    <dgm:cxn modelId="{C82243B0-F752-FF42-B147-0B349CA98E8F}" srcId="{8F8A3969-E5B6-924B-8805-E19FF1F0352B}" destId="{79B1E524-FD70-044F-ADE4-47F537AFC0CC}" srcOrd="3" destOrd="0" parTransId="{C3F087D4-00CB-B442-A402-DD0C8B5CAC9D}" sibTransId="{8BA16C27-C1E0-A540-96A3-CB5D2308D521}"/>
    <dgm:cxn modelId="{EA2A1CBC-CBC8-CC4E-B69A-0E8C3D941EE9}" type="presOf" srcId="{DFF6B042-2572-A74B-B027-31C22617E4F3}" destId="{B80CA59A-2731-EC4E-AD01-6999C8B2A639}" srcOrd="0" destOrd="0" presId="urn:microsoft.com/office/officeart/2005/8/layout/hChevron3"/>
    <dgm:cxn modelId="{3585D0E1-9A27-0D48-BD58-68FE26810B1B}" type="presOf" srcId="{6848E150-4C04-5A4E-BB3F-29AB6EF238AE}" destId="{A5305090-D110-0947-B72E-6C90E7A4C18E}" srcOrd="0" destOrd="0" presId="urn:microsoft.com/office/officeart/2005/8/layout/hChevron3"/>
    <dgm:cxn modelId="{46C9DBFE-BCEA-B549-94D1-7E9EAC79F2C6}" srcId="{8F8A3969-E5B6-924B-8805-E19FF1F0352B}" destId="{2BAFAD6D-6278-5741-800F-332F5617435B}" srcOrd="1" destOrd="0" parTransId="{8FF45067-09B7-7044-A183-788E3E27B505}" sibTransId="{542DBB67-11C4-134B-BD9A-43BE0F6732BD}"/>
    <dgm:cxn modelId="{A0A26682-AC1D-CC41-85CD-4DDBA1452F57}" type="presParOf" srcId="{6373F71A-FCA2-1945-B184-0FBEF1BA8E8B}" destId="{A5305090-D110-0947-B72E-6C90E7A4C18E}" srcOrd="0" destOrd="0" presId="urn:microsoft.com/office/officeart/2005/8/layout/hChevron3"/>
    <dgm:cxn modelId="{9BF8E377-EC3B-DE43-8B2C-DA24E7C0B461}" type="presParOf" srcId="{6373F71A-FCA2-1945-B184-0FBEF1BA8E8B}" destId="{44837EC5-AECB-964B-933F-155C1C163B67}" srcOrd="1" destOrd="0" presId="urn:microsoft.com/office/officeart/2005/8/layout/hChevron3"/>
    <dgm:cxn modelId="{D6F2691E-2950-EE4D-9AAE-F47456B11AEB}" type="presParOf" srcId="{6373F71A-FCA2-1945-B184-0FBEF1BA8E8B}" destId="{AB9575A4-6D03-674B-BAD6-82C385A9646F}" srcOrd="2" destOrd="0" presId="urn:microsoft.com/office/officeart/2005/8/layout/hChevron3"/>
    <dgm:cxn modelId="{CC7D1EED-1B52-E944-90D0-5A43F219E745}" type="presParOf" srcId="{6373F71A-FCA2-1945-B184-0FBEF1BA8E8B}" destId="{AEEABF4A-717D-4D48-ABF1-8B82907DD2D2}" srcOrd="3" destOrd="0" presId="urn:microsoft.com/office/officeart/2005/8/layout/hChevron3"/>
    <dgm:cxn modelId="{A42F8DFA-23DB-3A4F-9513-3ACE3B54A215}" type="presParOf" srcId="{6373F71A-FCA2-1945-B184-0FBEF1BA8E8B}" destId="{B80CA59A-2731-EC4E-AD01-6999C8B2A639}" srcOrd="4" destOrd="0" presId="urn:microsoft.com/office/officeart/2005/8/layout/hChevron3"/>
    <dgm:cxn modelId="{5AEF129F-0E30-324E-99E2-8B4D355FF56D}" type="presParOf" srcId="{6373F71A-FCA2-1945-B184-0FBEF1BA8E8B}" destId="{D4F35CDC-298E-2548-B327-05EFBBF23FEF}" srcOrd="5" destOrd="0" presId="urn:microsoft.com/office/officeart/2005/8/layout/hChevron3"/>
    <dgm:cxn modelId="{994173E5-4A18-8945-A313-8EC42C406ABA}" type="presParOf" srcId="{6373F71A-FCA2-1945-B184-0FBEF1BA8E8B}" destId="{620AF7E5-54C8-D04B-BC3E-0CA19041628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8A3969-E5B6-924B-8805-E19FF1F0352B}" type="doc">
      <dgm:prSet loTypeId="urn:microsoft.com/office/officeart/2005/8/layout/hChevron3" loCatId="" qsTypeId="urn:microsoft.com/office/officeart/2005/8/quickstyle/simple1" qsCatId="simple" csTypeId="urn:microsoft.com/office/officeart/2005/8/colors/accent1_2" csCatId="accent1" phldr="1"/>
      <dgm:spPr/>
    </dgm:pt>
    <dgm:pt modelId="{6848E150-4C04-5A4E-BB3F-29AB6EF238AE}">
      <dgm:prSet phldrT="[Text]"/>
      <dgm:spPr>
        <a:xfrm>
          <a:off x="1509" y="204540"/>
          <a:ext cx="1514428" cy="605771"/>
        </a:xfrm>
        <a:prstGeom prst="homePlat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mj-lt"/>
              <a:ea typeface="+mn-ea"/>
              <a:cs typeface="+mn-cs"/>
            </a:rPr>
            <a:t>Interest</a:t>
          </a:r>
        </a:p>
      </dgm:t>
    </dgm:pt>
    <dgm:pt modelId="{C115CB0C-471D-7646-A86E-3A08887548D8}" type="parTrans" cxnId="{3F177818-0420-6245-B2FE-A2F4DAD17739}">
      <dgm:prSet/>
      <dgm:spPr/>
      <dgm:t>
        <a:bodyPr/>
        <a:lstStyle/>
        <a:p>
          <a:endParaRPr lang="en-US" b="1">
            <a:latin typeface="+mj-lt"/>
          </a:endParaRPr>
        </a:p>
      </dgm:t>
    </dgm:pt>
    <dgm:pt modelId="{429AE99D-3B9B-914E-ADA0-2B6E9F963196}" type="sibTrans" cxnId="{3F177818-0420-6245-B2FE-A2F4DAD17739}">
      <dgm:prSet/>
      <dgm:spPr/>
      <dgm:t>
        <a:bodyPr/>
        <a:lstStyle/>
        <a:p>
          <a:endParaRPr lang="en-US" b="1">
            <a:latin typeface="+mj-lt"/>
          </a:endParaRPr>
        </a:p>
      </dgm:t>
    </dgm:pt>
    <dgm:pt modelId="{2BAFAD6D-6278-5741-800F-332F5617435B}">
      <dgm:prSet phldrT="[Text]"/>
      <dgm:spPr>
        <a:xfrm>
          <a:off x="1213052" y="204540"/>
          <a:ext cx="1514428" cy="605771"/>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mj-lt"/>
              <a:ea typeface="+mn-ea"/>
              <a:cs typeface="+mn-cs"/>
            </a:rPr>
            <a:t>Engage</a:t>
          </a:r>
        </a:p>
      </dgm:t>
    </dgm:pt>
    <dgm:pt modelId="{8FF45067-09B7-7044-A183-788E3E27B505}" type="parTrans" cxnId="{46C9DBFE-BCEA-B549-94D1-7E9EAC79F2C6}">
      <dgm:prSet/>
      <dgm:spPr/>
      <dgm:t>
        <a:bodyPr/>
        <a:lstStyle/>
        <a:p>
          <a:endParaRPr lang="en-US" b="1">
            <a:latin typeface="+mj-lt"/>
          </a:endParaRPr>
        </a:p>
      </dgm:t>
    </dgm:pt>
    <dgm:pt modelId="{542DBB67-11C4-134B-BD9A-43BE0F6732BD}" type="sibTrans" cxnId="{46C9DBFE-BCEA-B549-94D1-7E9EAC79F2C6}">
      <dgm:prSet/>
      <dgm:spPr/>
      <dgm:t>
        <a:bodyPr/>
        <a:lstStyle/>
        <a:p>
          <a:endParaRPr lang="en-US" b="1">
            <a:latin typeface="+mj-lt"/>
          </a:endParaRPr>
        </a:p>
      </dgm:t>
    </dgm:pt>
    <dgm:pt modelId="{DFF6B042-2572-A74B-B027-31C22617E4F3}">
      <dgm:prSet phldrT="[Text]"/>
      <dgm:spPr>
        <a:xfrm>
          <a:off x="2424594" y="204540"/>
          <a:ext cx="1514428" cy="605771"/>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mj-lt"/>
              <a:ea typeface="+mn-ea"/>
              <a:cs typeface="+mn-cs"/>
            </a:rPr>
            <a:t>Honor</a:t>
          </a:r>
        </a:p>
      </dgm:t>
    </dgm:pt>
    <dgm:pt modelId="{4EF51892-E9B6-3B44-B79D-802CB78849ED}" type="parTrans" cxnId="{FF1E8146-5EF0-8646-BB96-ED44E66CAA8B}">
      <dgm:prSet/>
      <dgm:spPr/>
      <dgm:t>
        <a:bodyPr/>
        <a:lstStyle/>
        <a:p>
          <a:endParaRPr lang="en-US" b="1">
            <a:latin typeface="+mj-lt"/>
          </a:endParaRPr>
        </a:p>
      </dgm:t>
    </dgm:pt>
    <dgm:pt modelId="{B2565E0F-8A84-4A43-B26B-650182FCD75F}" type="sibTrans" cxnId="{FF1E8146-5EF0-8646-BB96-ED44E66CAA8B}">
      <dgm:prSet/>
      <dgm:spPr/>
      <dgm:t>
        <a:bodyPr/>
        <a:lstStyle/>
        <a:p>
          <a:endParaRPr lang="en-US" b="1">
            <a:latin typeface="+mj-lt"/>
          </a:endParaRPr>
        </a:p>
      </dgm:t>
    </dgm:pt>
    <dgm:pt modelId="{79B1E524-FD70-044F-ADE4-47F537AFC0CC}">
      <dgm:prSet phldrT="[Text]"/>
      <dgm:spPr>
        <a:xfrm>
          <a:off x="3636137" y="204540"/>
          <a:ext cx="1514428" cy="605771"/>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b="1" dirty="0">
              <a:solidFill>
                <a:sysClr val="window" lastClr="FFFFFF"/>
              </a:solidFill>
              <a:latin typeface="+mj-lt"/>
              <a:ea typeface="+mn-ea"/>
              <a:cs typeface="+mn-cs"/>
            </a:rPr>
            <a:t>Community</a:t>
          </a:r>
        </a:p>
      </dgm:t>
    </dgm:pt>
    <dgm:pt modelId="{C3F087D4-00CB-B442-A402-DD0C8B5CAC9D}" type="parTrans" cxnId="{C82243B0-F752-FF42-B147-0B349CA98E8F}">
      <dgm:prSet/>
      <dgm:spPr/>
      <dgm:t>
        <a:bodyPr/>
        <a:lstStyle/>
        <a:p>
          <a:endParaRPr lang="en-US" b="1">
            <a:latin typeface="+mj-lt"/>
          </a:endParaRPr>
        </a:p>
      </dgm:t>
    </dgm:pt>
    <dgm:pt modelId="{8BA16C27-C1E0-A540-96A3-CB5D2308D521}" type="sibTrans" cxnId="{C82243B0-F752-FF42-B147-0B349CA98E8F}">
      <dgm:prSet/>
      <dgm:spPr/>
      <dgm:t>
        <a:bodyPr/>
        <a:lstStyle/>
        <a:p>
          <a:endParaRPr lang="en-US" b="1">
            <a:latin typeface="+mj-lt"/>
          </a:endParaRPr>
        </a:p>
      </dgm:t>
    </dgm:pt>
    <dgm:pt modelId="{6373F71A-FCA2-1945-B184-0FBEF1BA8E8B}" type="pres">
      <dgm:prSet presAssocID="{8F8A3969-E5B6-924B-8805-E19FF1F0352B}" presName="Name0" presStyleCnt="0">
        <dgm:presLayoutVars>
          <dgm:dir/>
          <dgm:resizeHandles val="exact"/>
        </dgm:presLayoutVars>
      </dgm:prSet>
      <dgm:spPr/>
    </dgm:pt>
    <dgm:pt modelId="{A5305090-D110-0947-B72E-6C90E7A4C18E}" type="pres">
      <dgm:prSet presAssocID="{6848E150-4C04-5A4E-BB3F-29AB6EF238AE}" presName="parTxOnly" presStyleLbl="node1" presStyleIdx="0" presStyleCnt="4">
        <dgm:presLayoutVars>
          <dgm:bulletEnabled val="1"/>
        </dgm:presLayoutVars>
      </dgm:prSet>
      <dgm:spPr/>
    </dgm:pt>
    <dgm:pt modelId="{44837EC5-AECB-964B-933F-155C1C163B67}" type="pres">
      <dgm:prSet presAssocID="{429AE99D-3B9B-914E-ADA0-2B6E9F963196}" presName="parSpace" presStyleCnt="0"/>
      <dgm:spPr/>
    </dgm:pt>
    <dgm:pt modelId="{AB9575A4-6D03-674B-BAD6-82C385A9646F}" type="pres">
      <dgm:prSet presAssocID="{2BAFAD6D-6278-5741-800F-332F5617435B}" presName="parTxOnly" presStyleLbl="node1" presStyleIdx="1" presStyleCnt="4">
        <dgm:presLayoutVars>
          <dgm:bulletEnabled val="1"/>
        </dgm:presLayoutVars>
      </dgm:prSet>
      <dgm:spPr/>
    </dgm:pt>
    <dgm:pt modelId="{AEEABF4A-717D-4D48-ABF1-8B82907DD2D2}" type="pres">
      <dgm:prSet presAssocID="{542DBB67-11C4-134B-BD9A-43BE0F6732BD}" presName="parSpace" presStyleCnt="0"/>
      <dgm:spPr/>
    </dgm:pt>
    <dgm:pt modelId="{B80CA59A-2731-EC4E-AD01-6999C8B2A639}" type="pres">
      <dgm:prSet presAssocID="{DFF6B042-2572-A74B-B027-31C22617E4F3}" presName="parTxOnly" presStyleLbl="node1" presStyleIdx="2" presStyleCnt="4">
        <dgm:presLayoutVars>
          <dgm:bulletEnabled val="1"/>
        </dgm:presLayoutVars>
      </dgm:prSet>
      <dgm:spPr/>
    </dgm:pt>
    <dgm:pt modelId="{D4F35CDC-298E-2548-B327-05EFBBF23FEF}" type="pres">
      <dgm:prSet presAssocID="{B2565E0F-8A84-4A43-B26B-650182FCD75F}" presName="parSpace" presStyleCnt="0"/>
      <dgm:spPr/>
    </dgm:pt>
    <dgm:pt modelId="{620AF7E5-54C8-D04B-BC3E-0CA190416281}" type="pres">
      <dgm:prSet presAssocID="{79B1E524-FD70-044F-ADE4-47F537AFC0CC}" presName="parTxOnly" presStyleLbl="node1" presStyleIdx="3" presStyleCnt="4" custLinFactNeighborY="0">
        <dgm:presLayoutVars>
          <dgm:bulletEnabled val="1"/>
        </dgm:presLayoutVars>
      </dgm:prSet>
      <dgm:spPr/>
    </dgm:pt>
  </dgm:ptLst>
  <dgm:cxnLst>
    <dgm:cxn modelId="{40A48102-2766-CC45-9923-F802182CA7EF}" type="presOf" srcId="{79B1E524-FD70-044F-ADE4-47F537AFC0CC}" destId="{620AF7E5-54C8-D04B-BC3E-0CA190416281}" srcOrd="0" destOrd="0" presId="urn:microsoft.com/office/officeart/2005/8/layout/hChevron3"/>
    <dgm:cxn modelId="{C7F8A103-154C-3D4C-93A4-DAE59555208E}" type="presOf" srcId="{2BAFAD6D-6278-5741-800F-332F5617435B}" destId="{AB9575A4-6D03-674B-BAD6-82C385A9646F}" srcOrd="0" destOrd="0" presId="urn:microsoft.com/office/officeart/2005/8/layout/hChevron3"/>
    <dgm:cxn modelId="{3F177818-0420-6245-B2FE-A2F4DAD17739}" srcId="{8F8A3969-E5B6-924B-8805-E19FF1F0352B}" destId="{6848E150-4C04-5A4E-BB3F-29AB6EF238AE}" srcOrd="0" destOrd="0" parTransId="{C115CB0C-471D-7646-A86E-3A08887548D8}" sibTransId="{429AE99D-3B9B-914E-ADA0-2B6E9F963196}"/>
    <dgm:cxn modelId="{FF1E8146-5EF0-8646-BB96-ED44E66CAA8B}" srcId="{8F8A3969-E5B6-924B-8805-E19FF1F0352B}" destId="{DFF6B042-2572-A74B-B027-31C22617E4F3}" srcOrd="2" destOrd="0" parTransId="{4EF51892-E9B6-3B44-B79D-802CB78849ED}" sibTransId="{B2565E0F-8A84-4A43-B26B-650182FCD75F}"/>
    <dgm:cxn modelId="{F1B88495-F1D6-134E-A3C3-DB0921995C42}" type="presOf" srcId="{8F8A3969-E5B6-924B-8805-E19FF1F0352B}" destId="{6373F71A-FCA2-1945-B184-0FBEF1BA8E8B}" srcOrd="0" destOrd="0" presId="urn:microsoft.com/office/officeart/2005/8/layout/hChevron3"/>
    <dgm:cxn modelId="{C82243B0-F752-FF42-B147-0B349CA98E8F}" srcId="{8F8A3969-E5B6-924B-8805-E19FF1F0352B}" destId="{79B1E524-FD70-044F-ADE4-47F537AFC0CC}" srcOrd="3" destOrd="0" parTransId="{C3F087D4-00CB-B442-A402-DD0C8B5CAC9D}" sibTransId="{8BA16C27-C1E0-A540-96A3-CB5D2308D521}"/>
    <dgm:cxn modelId="{EA2A1CBC-CBC8-CC4E-B69A-0E8C3D941EE9}" type="presOf" srcId="{DFF6B042-2572-A74B-B027-31C22617E4F3}" destId="{B80CA59A-2731-EC4E-AD01-6999C8B2A639}" srcOrd="0" destOrd="0" presId="urn:microsoft.com/office/officeart/2005/8/layout/hChevron3"/>
    <dgm:cxn modelId="{3585D0E1-9A27-0D48-BD58-68FE26810B1B}" type="presOf" srcId="{6848E150-4C04-5A4E-BB3F-29AB6EF238AE}" destId="{A5305090-D110-0947-B72E-6C90E7A4C18E}" srcOrd="0" destOrd="0" presId="urn:microsoft.com/office/officeart/2005/8/layout/hChevron3"/>
    <dgm:cxn modelId="{46C9DBFE-BCEA-B549-94D1-7E9EAC79F2C6}" srcId="{8F8A3969-E5B6-924B-8805-E19FF1F0352B}" destId="{2BAFAD6D-6278-5741-800F-332F5617435B}" srcOrd="1" destOrd="0" parTransId="{8FF45067-09B7-7044-A183-788E3E27B505}" sibTransId="{542DBB67-11C4-134B-BD9A-43BE0F6732BD}"/>
    <dgm:cxn modelId="{A0A26682-AC1D-CC41-85CD-4DDBA1452F57}" type="presParOf" srcId="{6373F71A-FCA2-1945-B184-0FBEF1BA8E8B}" destId="{A5305090-D110-0947-B72E-6C90E7A4C18E}" srcOrd="0" destOrd="0" presId="urn:microsoft.com/office/officeart/2005/8/layout/hChevron3"/>
    <dgm:cxn modelId="{9BF8E377-EC3B-DE43-8B2C-DA24E7C0B461}" type="presParOf" srcId="{6373F71A-FCA2-1945-B184-0FBEF1BA8E8B}" destId="{44837EC5-AECB-964B-933F-155C1C163B67}" srcOrd="1" destOrd="0" presId="urn:microsoft.com/office/officeart/2005/8/layout/hChevron3"/>
    <dgm:cxn modelId="{D6F2691E-2950-EE4D-9AAE-F47456B11AEB}" type="presParOf" srcId="{6373F71A-FCA2-1945-B184-0FBEF1BA8E8B}" destId="{AB9575A4-6D03-674B-BAD6-82C385A9646F}" srcOrd="2" destOrd="0" presId="urn:microsoft.com/office/officeart/2005/8/layout/hChevron3"/>
    <dgm:cxn modelId="{CC7D1EED-1B52-E944-90D0-5A43F219E745}" type="presParOf" srcId="{6373F71A-FCA2-1945-B184-0FBEF1BA8E8B}" destId="{AEEABF4A-717D-4D48-ABF1-8B82907DD2D2}" srcOrd="3" destOrd="0" presId="urn:microsoft.com/office/officeart/2005/8/layout/hChevron3"/>
    <dgm:cxn modelId="{A42F8DFA-23DB-3A4F-9513-3ACE3B54A215}" type="presParOf" srcId="{6373F71A-FCA2-1945-B184-0FBEF1BA8E8B}" destId="{B80CA59A-2731-EC4E-AD01-6999C8B2A639}" srcOrd="4" destOrd="0" presId="urn:microsoft.com/office/officeart/2005/8/layout/hChevron3"/>
    <dgm:cxn modelId="{5AEF129F-0E30-324E-99E2-8B4D355FF56D}" type="presParOf" srcId="{6373F71A-FCA2-1945-B184-0FBEF1BA8E8B}" destId="{D4F35CDC-298E-2548-B327-05EFBBF23FEF}" srcOrd="5" destOrd="0" presId="urn:microsoft.com/office/officeart/2005/8/layout/hChevron3"/>
    <dgm:cxn modelId="{994173E5-4A18-8945-A313-8EC42C406ABA}" type="presParOf" srcId="{6373F71A-FCA2-1945-B184-0FBEF1BA8E8B}" destId="{620AF7E5-54C8-D04B-BC3E-0CA190416281}"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5090-D110-0947-B72E-6C90E7A4C18E}">
      <dsp:nvSpPr>
        <dsp:cNvPr id="0" name=""/>
        <dsp:cNvSpPr/>
      </dsp:nvSpPr>
      <dsp:spPr>
        <a:xfrm>
          <a:off x="1498" y="206692"/>
          <a:ext cx="1503669" cy="601467"/>
        </a:xfrm>
        <a:prstGeom prst="homePlat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ysClr val="window" lastClr="FFFFFF"/>
              </a:solidFill>
              <a:latin typeface="+mj-lt"/>
              <a:ea typeface="+mn-ea"/>
              <a:cs typeface="+mn-cs"/>
            </a:rPr>
            <a:t>Non </a:t>
          </a:r>
          <a:br>
            <a:rPr lang="en-US" sz="1800" b="1" kern="1200" dirty="0">
              <a:solidFill>
                <a:sysClr val="window" lastClr="FFFFFF"/>
              </a:solidFill>
              <a:latin typeface="+mj-lt"/>
              <a:ea typeface="+mn-ea"/>
              <a:cs typeface="+mn-cs"/>
            </a:rPr>
          </a:br>
          <a:r>
            <a:rPr lang="en-US" sz="1800" b="1" kern="1200" dirty="0">
              <a:solidFill>
                <a:sysClr val="window" lastClr="FFFFFF"/>
              </a:solidFill>
              <a:latin typeface="+mj-lt"/>
              <a:ea typeface="+mn-ea"/>
              <a:cs typeface="+mn-cs"/>
            </a:rPr>
            <a:t>Fans</a:t>
          </a:r>
        </a:p>
      </dsp:txBody>
      <dsp:txXfrm>
        <a:off x="1498" y="206692"/>
        <a:ext cx="1353302" cy="601467"/>
      </dsp:txXfrm>
    </dsp:sp>
    <dsp:sp modelId="{AB9575A4-6D03-674B-BAD6-82C385A9646F}">
      <dsp:nvSpPr>
        <dsp:cNvPr id="0" name=""/>
        <dsp:cNvSpPr/>
      </dsp:nvSpPr>
      <dsp:spPr>
        <a:xfrm>
          <a:off x="1204434" y="206692"/>
          <a:ext cx="1503669" cy="601467"/>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ysClr val="window" lastClr="FFFFFF"/>
              </a:solidFill>
              <a:latin typeface="+mj-lt"/>
              <a:ea typeface="+mn-ea"/>
              <a:cs typeface="+mn-cs"/>
            </a:rPr>
            <a:t>New Fans</a:t>
          </a:r>
        </a:p>
      </dsp:txBody>
      <dsp:txXfrm>
        <a:off x="1505168" y="206692"/>
        <a:ext cx="902202" cy="601467"/>
      </dsp:txXfrm>
    </dsp:sp>
    <dsp:sp modelId="{B80CA59A-2731-EC4E-AD01-6999C8B2A639}">
      <dsp:nvSpPr>
        <dsp:cNvPr id="0" name=""/>
        <dsp:cNvSpPr/>
      </dsp:nvSpPr>
      <dsp:spPr>
        <a:xfrm>
          <a:off x="2407370" y="206692"/>
          <a:ext cx="1503669" cy="601467"/>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ysClr val="window" lastClr="FFFFFF"/>
              </a:solidFill>
              <a:latin typeface="+mj-lt"/>
              <a:ea typeface="+mn-ea"/>
              <a:cs typeface="+mn-cs"/>
            </a:rPr>
            <a:t>Loyal Fans</a:t>
          </a:r>
        </a:p>
      </dsp:txBody>
      <dsp:txXfrm>
        <a:off x="2708104" y="206692"/>
        <a:ext cx="902202" cy="601467"/>
      </dsp:txXfrm>
    </dsp:sp>
    <dsp:sp modelId="{620AF7E5-54C8-D04B-BC3E-0CA190416281}">
      <dsp:nvSpPr>
        <dsp:cNvPr id="0" name=""/>
        <dsp:cNvSpPr/>
      </dsp:nvSpPr>
      <dsp:spPr>
        <a:xfrm>
          <a:off x="3610306" y="206692"/>
          <a:ext cx="1503669" cy="601467"/>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ysClr val="window" lastClr="FFFFFF"/>
              </a:solidFill>
              <a:latin typeface="+mj-lt"/>
              <a:ea typeface="+mn-ea"/>
              <a:cs typeface="+mn-cs"/>
            </a:rPr>
            <a:t>Frantic Fans</a:t>
          </a:r>
        </a:p>
      </dsp:txBody>
      <dsp:txXfrm>
        <a:off x="3911040" y="206692"/>
        <a:ext cx="902202" cy="601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5090-D110-0947-B72E-6C90E7A4C18E}">
      <dsp:nvSpPr>
        <dsp:cNvPr id="0" name=""/>
        <dsp:cNvSpPr/>
      </dsp:nvSpPr>
      <dsp:spPr>
        <a:xfrm>
          <a:off x="1509" y="204540"/>
          <a:ext cx="1514428" cy="605771"/>
        </a:xfrm>
        <a:prstGeom prst="homePlat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ysClr val="window" lastClr="FFFFFF"/>
              </a:solidFill>
              <a:latin typeface="+mj-lt"/>
              <a:ea typeface="+mn-ea"/>
              <a:cs typeface="+mn-cs"/>
            </a:rPr>
            <a:t>Interest</a:t>
          </a:r>
        </a:p>
      </dsp:txBody>
      <dsp:txXfrm>
        <a:off x="1509" y="204540"/>
        <a:ext cx="1362985" cy="605771"/>
      </dsp:txXfrm>
    </dsp:sp>
    <dsp:sp modelId="{AB9575A4-6D03-674B-BAD6-82C385A9646F}">
      <dsp:nvSpPr>
        <dsp:cNvPr id="0" name=""/>
        <dsp:cNvSpPr/>
      </dsp:nvSpPr>
      <dsp:spPr>
        <a:xfrm>
          <a:off x="1213052" y="204540"/>
          <a:ext cx="1514428" cy="605771"/>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ysClr val="window" lastClr="FFFFFF"/>
              </a:solidFill>
              <a:latin typeface="+mj-lt"/>
              <a:ea typeface="+mn-ea"/>
              <a:cs typeface="+mn-cs"/>
            </a:rPr>
            <a:t>Engage</a:t>
          </a:r>
        </a:p>
      </dsp:txBody>
      <dsp:txXfrm>
        <a:off x="1515938" y="204540"/>
        <a:ext cx="908657" cy="605771"/>
      </dsp:txXfrm>
    </dsp:sp>
    <dsp:sp modelId="{B80CA59A-2731-EC4E-AD01-6999C8B2A639}">
      <dsp:nvSpPr>
        <dsp:cNvPr id="0" name=""/>
        <dsp:cNvSpPr/>
      </dsp:nvSpPr>
      <dsp:spPr>
        <a:xfrm>
          <a:off x="2424594" y="204540"/>
          <a:ext cx="1514428" cy="605771"/>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ysClr val="window" lastClr="FFFFFF"/>
              </a:solidFill>
              <a:latin typeface="+mj-lt"/>
              <a:ea typeface="+mn-ea"/>
              <a:cs typeface="+mn-cs"/>
            </a:rPr>
            <a:t>Honor</a:t>
          </a:r>
        </a:p>
      </dsp:txBody>
      <dsp:txXfrm>
        <a:off x="2727480" y="204540"/>
        <a:ext cx="908657" cy="605771"/>
      </dsp:txXfrm>
    </dsp:sp>
    <dsp:sp modelId="{620AF7E5-54C8-D04B-BC3E-0CA190416281}">
      <dsp:nvSpPr>
        <dsp:cNvPr id="0" name=""/>
        <dsp:cNvSpPr/>
      </dsp:nvSpPr>
      <dsp:spPr>
        <a:xfrm>
          <a:off x="3636137" y="204540"/>
          <a:ext cx="1514428" cy="605771"/>
        </a:xfrm>
        <a:prstGeom prst="chevron">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ysClr val="window" lastClr="FFFFFF"/>
              </a:solidFill>
              <a:latin typeface="+mj-lt"/>
              <a:ea typeface="+mn-ea"/>
              <a:cs typeface="+mn-cs"/>
            </a:rPr>
            <a:t>Community</a:t>
          </a:r>
        </a:p>
      </dsp:txBody>
      <dsp:txXfrm>
        <a:off x="3939023" y="204540"/>
        <a:ext cx="908657" cy="60577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E0FBA-F6AC-F04B-A8EE-7DAF751BFF2C}"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43FFC-2EB5-B440-91A5-B9FD752BDD2A}" type="slidenum">
              <a:rPr lang="en-US" smtClean="0"/>
              <a:t>‹#›</a:t>
            </a:fld>
            <a:endParaRPr lang="en-US"/>
          </a:p>
        </p:txBody>
      </p:sp>
    </p:spTree>
    <p:extLst>
      <p:ext uri="{BB962C8B-B14F-4D97-AF65-F5344CB8AC3E}">
        <p14:creationId xmlns:p14="http://schemas.microsoft.com/office/powerpoint/2010/main" val="135565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43FFC-2EB5-B440-91A5-B9FD752BDD2A}" type="slidenum">
              <a:rPr lang="en-US" smtClean="0"/>
              <a:t>1</a:t>
            </a:fld>
            <a:endParaRPr lang="en-US"/>
          </a:p>
        </p:txBody>
      </p:sp>
    </p:spTree>
    <p:extLst>
      <p:ext uri="{BB962C8B-B14F-4D97-AF65-F5344CB8AC3E}">
        <p14:creationId xmlns:p14="http://schemas.microsoft.com/office/powerpoint/2010/main" val="196483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(10s)The analytics shows the existence of scattered time during waiting time before and after the game. To solve that problem, a probable strategy is to have some games or warm up to impress them positively in the waiting time. </a:t>
            </a:r>
          </a:p>
          <a:p>
            <a:endParaRPr lang="en-US" altLang="zh-TW" dirty="0"/>
          </a:p>
        </p:txBody>
      </p:sp>
      <p:sp>
        <p:nvSpPr>
          <p:cNvPr id="4" name="Slide Number Placeholder 3"/>
          <p:cNvSpPr>
            <a:spLocks noGrp="1"/>
          </p:cNvSpPr>
          <p:nvPr>
            <p:ph type="sldNum" sz="quarter" idx="5"/>
          </p:nvPr>
        </p:nvSpPr>
        <p:spPr/>
        <p:txBody>
          <a:bodyPr/>
          <a:lstStyle/>
          <a:p>
            <a:fld id="{84643FFC-2EB5-B440-91A5-B9FD752BDD2A}" type="slidenum">
              <a:rPr lang="en-US" smtClean="0"/>
              <a:t>11</a:t>
            </a:fld>
            <a:endParaRPr lang="en-US"/>
          </a:p>
        </p:txBody>
      </p:sp>
    </p:spTree>
    <p:extLst>
      <p:ext uri="{BB962C8B-B14F-4D97-AF65-F5344CB8AC3E}">
        <p14:creationId xmlns:p14="http://schemas.microsoft.com/office/powerpoint/2010/main" val="425466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(40s)After turning visitors or nonmembers to new fans, we want them to further engage as loyal members. By analyzing what elements will increase current customers’ interest on purchasing more whether membership or tickets(the definition of our Potential Purchase Point), we found that as long as we provide a better way for customers to engage more with team, the fans are willing to buy. Team Engagement Point calculated by their browsing behaviors- on TEAM(also matches the TEAM Element conclusion before) demonstrates their likability to turn into purchase.</a:t>
            </a:r>
          </a:p>
        </p:txBody>
      </p:sp>
      <p:sp>
        <p:nvSpPr>
          <p:cNvPr id="4" name="Slide Number Placeholder 3"/>
          <p:cNvSpPr>
            <a:spLocks noGrp="1"/>
          </p:cNvSpPr>
          <p:nvPr>
            <p:ph type="sldNum" sz="quarter" idx="5"/>
          </p:nvPr>
        </p:nvSpPr>
        <p:spPr/>
        <p:txBody>
          <a:bodyPr/>
          <a:lstStyle/>
          <a:p>
            <a:fld id="{84643FFC-2EB5-B440-91A5-B9FD752BDD2A}" type="slidenum">
              <a:rPr lang="en-US" smtClean="0"/>
              <a:t>12</a:t>
            </a:fld>
            <a:endParaRPr lang="en-US"/>
          </a:p>
        </p:txBody>
      </p:sp>
    </p:spTree>
    <p:extLst>
      <p:ext uri="{BB962C8B-B14F-4D97-AF65-F5344CB8AC3E}">
        <p14:creationId xmlns:p14="http://schemas.microsoft.com/office/powerpoint/2010/main" val="1475738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(20s)Besides the Team Elements, we want to optimized the other valuable element – Stream. We found that audiences spent less time on site within this year. Therefore, we analyzed the performance of events and finding which would be an attractive element to combine with Stream to improve Stream’s performance and increase the audiences’ willingness to watch the stream longer.</a:t>
            </a:r>
          </a:p>
          <a:p>
            <a:endParaRPr lang="en-US" dirty="0"/>
          </a:p>
          <a:p>
            <a:endParaRPr lang="en-US" altLang="zh-TW" dirty="0"/>
          </a:p>
        </p:txBody>
      </p:sp>
      <p:sp>
        <p:nvSpPr>
          <p:cNvPr id="4" name="Slide Number Placeholder 3"/>
          <p:cNvSpPr>
            <a:spLocks noGrp="1"/>
          </p:cNvSpPr>
          <p:nvPr>
            <p:ph type="sldNum" sz="quarter" idx="5"/>
          </p:nvPr>
        </p:nvSpPr>
        <p:spPr/>
        <p:txBody>
          <a:bodyPr/>
          <a:lstStyle/>
          <a:p>
            <a:fld id="{84643FFC-2EB5-B440-91A5-B9FD752BDD2A}" type="slidenum">
              <a:rPr lang="en-US" smtClean="0"/>
              <a:t>13</a:t>
            </a:fld>
            <a:endParaRPr lang="en-US"/>
          </a:p>
        </p:txBody>
      </p:sp>
    </p:spTree>
    <p:extLst>
      <p:ext uri="{BB962C8B-B14F-4D97-AF65-F5344CB8AC3E}">
        <p14:creationId xmlns:p14="http://schemas.microsoft.com/office/powerpoint/2010/main" val="347004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(30s)The cohort table select the time period within postseason Bracket Challenge, using retention method and the ‘</a:t>
            </a:r>
            <a:r>
              <a:rPr lang="en-US" dirty="0" err="1"/>
              <a:t>Insterested</a:t>
            </a:r>
            <a:r>
              <a:rPr lang="en-US" dirty="0"/>
              <a:t> in bracket’ </a:t>
            </a:r>
            <a:r>
              <a:rPr lang="en-US" dirty="0" err="1"/>
              <a:t>demension</a:t>
            </a:r>
            <a:r>
              <a:rPr lang="en-US" dirty="0"/>
              <a:t> (created and calculated by the browsing record) to found that customers who are attracted by bracket challenge also have a higher retention rate. We think the character of this campaign is what we want. Therefore, we extracted the ‘gambling/guessing’ concept and formulated it </a:t>
            </a:r>
            <a:r>
              <a:rPr lang="en-US" b="0" dirty="0"/>
              <a:t>into our </a:t>
            </a:r>
            <a:r>
              <a:rPr lang="en-US" altLang="zh-CN" sz="1200" b="0" dirty="0">
                <a:latin typeface="Calibri" panose="020F0502020204030204" pitchFamily="34" charset="0"/>
                <a:cs typeface="Calibri" panose="020F0502020204030204" pitchFamily="34" charset="0"/>
              </a:rPr>
              <a:t>Tokenized Gamble</a:t>
            </a:r>
            <a:r>
              <a:rPr lang="en-US" sz="1200" b="0" dirty="0">
                <a:latin typeface="Calibri" panose="020F0502020204030204" pitchFamily="34" charset="0"/>
                <a:cs typeface="Calibri" panose="020F0502020204030204" pitchFamily="34" charset="0"/>
              </a:rPr>
              <a:t> strategies.</a:t>
            </a:r>
          </a:p>
          <a:p>
            <a:endParaRPr lang="en-US" altLang="zh-TW" dirty="0"/>
          </a:p>
        </p:txBody>
      </p:sp>
      <p:sp>
        <p:nvSpPr>
          <p:cNvPr id="4" name="Slide Number Placeholder 3"/>
          <p:cNvSpPr>
            <a:spLocks noGrp="1"/>
          </p:cNvSpPr>
          <p:nvPr>
            <p:ph type="sldNum" sz="quarter" idx="5"/>
          </p:nvPr>
        </p:nvSpPr>
        <p:spPr/>
        <p:txBody>
          <a:bodyPr/>
          <a:lstStyle/>
          <a:p>
            <a:fld id="{84643FFC-2EB5-B440-91A5-B9FD752BDD2A}" type="slidenum">
              <a:rPr lang="en-US" smtClean="0"/>
              <a:t>14</a:t>
            </a:fld>
            <a:endParaRPr lang="en-US"/>
          </a:p>
        </p:txBody>
      </p:sp>
    </p:spTree>
    <p:extLst>
      <p:ext uri="{BB962C8B-B14F-4D97-AF65-F5344CB8AC3E}">
        <p14:creationId xmlns:p14="http://schemas.microsoft.com/office/powerpoint/2010/main" val="349446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643FFC-2EB5-B440-91A5-B9FD752BDD2A}" type="slidenum">
              <a:rPr lang="en-US" smtClean="0"/>
              <a:t>15</a:t>
            </a:fld>
            <a:endParaRPr lang="en-US"/>
          </a:p>
        </p:txBody>
      </p:sp>
    </p:spTree>
    <p:extLst>
      <p:ext uri="{BB962C8B-B14F-4D97-AF65-F5344CB8AC3E}">
        <p14:creationId xmlns:p14="http://schemas.microsoft.com/office/powerpoint/2010/main" val="1330611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(50s)This strategy improves the utilization of scatter time at tailgate and during the game.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FF0000"/>
                </a:solidFill>
              </a:rPr>
              <a:t>This encourages Audience to arrive earlier and Improve </a:t>
            </a:r>
            <a:r>
              <a:rPr lang="en-US" altLang="zh-CN" b="0" dirty="0">
                <a:solidFill>
                  <a:srgbClr val="FF0000"/>
                </a:solidFill>
                <a:highlight>
                  <a:srgbClr val="FFFF00"/>
                </a:highlight>
              </a:rPr>
              <a:t>check-in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0" dirty="0"/>
              <a:t>For rookie fans, this AR </a:t>
            </a:r>
            <a:r>
              <a:rPr lang="en-US" altLang="zh-CN" b="0" dirty="0"/>
              <a:t>pre-</a:t>
            </a:r>
            <a:r>
              <a:rPr lang="en-US" b="0" dirty="0"/>
              <a:t>game </a:t>
            </a:r>
            <a:r>
              <a:rPr lang="en-US" altLang="zh-CN" b="0" dirty="0"/>
              <a:t>will foster their interest in home team.</a:t>
            </a:r>
            <a:endParaRPr lang="en-US" b="0" dirty="0"/>
          </a:p>
          <a:p>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43FFC-2EB5-B440-91A5-B9FD752BD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30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(50s)</a:t>
            </a:r>
            <a:r>
              <a:rPr lang="en-US" b="0" dirty="0"/>
              <a:t>The memberships pricing at $9.9 lower barriers for potential fans and meets fans team-oriented needs.</a:t>
            </a:r>
          </a:p>
          <a:p>
            <a:endParaRPr lang="en-US" b="0" dirty="0"/>
          </a:p>
          <a:p>
            <a:r>
              <a:rPr lang="en-US" altLang="zh-CN" b="0" dirty="0"/>
              <a:t>Fans spend</a:t>
            </a:r>
            <a:r>
              <a:rPr lang="zh-CN" altLang="en-US" b="0" dirty="0"/>
              <a:t> </a:t>
            </a:r>
            <a:r>
              <a:rPr lang="en-US" altLang="zh-CN" b="0" dirty="0"/>
              <a:t>more</a:t>
            </a:r>
            <a:r>
              <a:rPr lang="zh-CN" altLang="en-US" b="0" dirty="0"/>
              <a:t> </a:t>
            </a:r>
            <a:r>
              <a:rPr lang="en-US" altLang="zh-CN" b="0" dirty="0"/>
              <a:t>time</a:t>
            </a:r>
            <a:r>
              <a:rPr lang="zh-CN" altLang="en-US" b="0" dirty="0"/>
              <a:t> </a:t>
            </a:r>
            <a:r>
              <a:rPr lang="en-US" altLang="zh-CN" b="0" dirty="0"/>
              <a:t>for memorable and interactive experience</a:t>
            </a:r>
            <a:r>
              <a:rPr lang="zh-CN" altLang="en-US" b="0" dirty="0"/>
              <a:t> </a:t>
            </a:r>
            <a:r>
              <a:rPr lang="en-US" altLang="zh-CN" b="0" dirty="0"/>
              <a:t>and</a:t>
            </a:r>
            <a:r>
              <a:rPr lang="zh-CN" altLang="en-US" b="0" dirty="0"/>
              <a:t> </a:t>
            </a:r>
            <a:r>
              <a:rPr lang="en-US" altLang="zh-CN" b="0" dirty="0"/>
              <a:t>foster their loyalty to their home teams.</a:t>
            </a:r>
          </a:p>
          <a:p>
            <a:endParaRPr lang="en-US" dirty="0"/>
          </a:p>
          <a:p>
            <a:r>
              <a:rPr lang="en-US" altLang="zh-CN" dirty="0"/>
              <a:t>Through segmentation, unique and attractive loyal programs are created to cater to fans’ demands..</a:t>
            </a:r>
          </a:p>
          <a:p>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43FFC-2EB5-B440-91A5-B9FD752BD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429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(50s)M</a:t>
            </a:r>
            <a:r>
              <a:rPr lang="en-US" altLang="zh-CN" dirty="0"/>
              <a:t>ultiple gambles offer fans </a:t>
            </a:r>
            <a:r>
              <a:rPr lang="en-US" altLang="zh-CN" b="1" dirty="0"/>
              <a:t>instant excitement </a:t>
            </a:r>
            <a:r>
              <a:rPr lang="en-US" altLang="zh-CN" dirty="0"/>
              <a:t>while watching live games and enhance average watching time.</a:t>
            </a:r>
          </a:p>
          <a:p>
            <a:endParaRPr lang="en-US" altLang="zh-CN" dirty="0"/>
          </a:p>
          <a:p>
            <a:r>
              <a:rPr lang="en-US" dirty="0"/>
              <a:t>Customized rewards encourage </a:t>
            </a:r>
            <a:r>
              <a:rPr lang="en-US" altLang="zh-CN" dirty="0"/>
              <a:t>fans to follow home teams’ pre-game and postgame events. </a:t>
            </a:r>
            <a:endParaRPr lang="en-US" dirty="0"/>
          </a:p>
          <a:p>
            <a:endParaRPr lang="en-US" dirty="0"/>
          </a:p>
          <a:p>
            <a:r>
              <a:rPr lang="en-US" dirty="0"/>
              <a:t>Moreover, this strategy enhances the stickiness and builds bonds between loyal fans and team.</a:t>
            </a:r>
          </a:p>
          <a:p>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43FFC-2EB5-B440-91A5-B9FD752BD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31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(50s)</a:t>
            </a:r>
            <a:r>
              <a:rPr lang="en-US" altLang="zh-CN" dirty="0"/>
              <a:t> Virtual Space connects VR users together, even distant fans can socialize and share same in-stadium excitement.</a:t>
            </a:r>
          </a:p>
          <a:p>
            <a:pPr marL="0" indent="0">
              <a:buNone/>
            </a:pPr>
            <a:endParaRPr lang="en-US" dirty="0"/>
          </a:p>
          <a:p>
            <a:pPr marL="0" indent="0">
              <a:buNone/>
            </a:pPr>
            <a:r>
              <a:rPr lang="en-US" dirty="0"/>
              <a:t>This technology creates a personalized virtual space for </a:t>
            </a:r>
            <a:r>
              <a:rPr lang="en-US" altLang="zh-CN" dirty="0"/>
              <a:t>distant families,</a:t>
            </a:r>
            <a:r>
              <a:rPr lang="zh-CN" altLang="en-US" dirty="0"/>
              <a:t> </a:t>
            </a:r>
            <a:r>
              <a:rPr lang="en-US" altLang="zh-CN" dirty="0"/>
              <a:t>even working-abroad parents and at-home children can preserve baseball of watching games together. </a:t>
            </a:r>
          </a:p>
          <a:p>
            <a:pPr marL="0" indent="0">
              <a:buNone/>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Moreover, a bounced community of various families, frantic fans, and young non fans will be created. </a:t>
            </a:r>
          </a:p>
          <a:p>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43FFC-2EB5-B440-91A5-B9FD752BD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334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(15s)F</a:t>
            </a:r>
            <a:r>
              <a:rPr lang="en-US" altLang="zh-CN" dirty="0"/>
              <a:t>or current industry, the main problem is that tickets are the main connection between audiences and sports assets. The limited tie causes high fans loss rate and also lead to decrease in TV streaming subscription ,Sponsorship effect and direct revenue.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43FFC-2EB5-B440-91A5-B9FD752BD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562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(40s)</a:t>
            </a:r>
            <a:r>
              <a:rPr lang="en-US" baseline="0" dirty="0"/>
              <a:t> Understood the data and operation of the MLB.com and AT BAT apps, we r</a:t>
            </a:r>
            <a:r>
              <a:rPr lang="en-US" dirty="0"/>
              <a:t>ecreated</a:t>
            </a:r>
            <a:r>
              <a:rPr lang="en-US" baseline="0" dirty="0"/>
              <a:t> and concentrated the question to the fans and MLB connection, represented in four stages: Non fans, new fans, loyal fans and frantic </a:t>
            </a:r>
            <a:r>
              <a:rPr lang="en-US" baseline="0" dirty="0" err="1"/>
              <a:t>fans.s</a:t>
            </a:r>
            <a:r>
              <a:rPr lang="en-US" baseline="0" dirty="0"/>
              <a:t> To overcome barriers among different engage stages, we need to improve relay among these stages and answer four sub questions. </a:t>
            </a:r>
          </a:p>
          <a:p>
            <a:endParaRPr lang="en-US" dirty="0"/>
          </a:p>
        </p:txBody>
      </p:sp>
      <p:sp>
        <p:nvSpPr>
          <p:cNvPr id="4" name="Slide Number Placeholder 3"/>
          <p:cNvSpPr>
            <a:spLocks noGrp="1"/>
          </p:cNvSpPr>
          <p:nvPr>
            <p:ph type="sldNum" sz="quarter" idx="5"/>
          </p:nvPr>
        </p:nvSpPr>
        <p:spPr/>
        <p:txBody>
          <a:bodyPr/>
          <a:lstStyle/>
          <a:p>
            <a:fld id="{84643FFC-2EB5-B440-91A5-B9FD752BDD2A}" type="slidenum">
              <a:rPr lang="en-US" smtClean="0"/>
              <a:t>3</a:t>
            </a:fld>
            <a:endParaRPr lang="en-US"/>
          </a:p>
        </p:txBody>
      </p:sp>
    </p:spTree>
    <p:extLst>
      <p:ext uri="{BB962C8B-B14F-4D97-AF65-F5344CB8AC3E}">
        <p14:creationId xmlns:p14="http://schemas.microsoft.com/office/powerpoint/2010/main" val="3811462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(60s)Through dividing </a:t>
            </a:r>
            <a:r>
              <a:rPr lang="en-US" altLang="zh-CN" dirty="0"/>
              <a:t>various fans by engagement degree, we can provide customized services and enjoyment for each step of fans.  A strong knit between audiences and MLB and fan segmentation would promote revenue for other partners. Lower price of Membership fee can let sports media attract more potential fans to subscribe streaming services. Sponsors can target specific fans to propagate their products.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43FFC-2EB5-B440-91A5-B9FD752BD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47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t>
            </a:r>
            <a:r>
              <a:rPr lang="en-US" dirty="0" err="1"/>
              <a:t>wanna</a:t>
            </a:r>
            <a:r>
              <a:rPr lang="en-US" dirty="0"/>
              <a:t> your own game? Let’s get it! </a:t>
            </a:r>
          </a:p>
        </p:txBody>
      </p:sp>
      <p:sp>
        <p:nvSpPr>
          <p:cNvPr id="4" name="Slide Number Placeholder 3"/>
          <p:cNvSpPr>
            <a:spLocks noGrp="1"/>
          </p:cNvSpPr>
          <p:nvPr>
            <p:ph type="sldNum" sz="quarter" idx="5"/>
          </p:nvPr>
        </p:nvSpPr>
        <p:spPr/>
        <p:txBody>
          <a:bodyPr/>
          <a:lstStyle/>
          <a:p>
            <a:fld id="{84643FFC-2EB5-B440-91A5-B9FD752BDD2A}" type="slidenum">
              <a:rPr lang="en-US" smtClean="0"/>
              <a:t>23</a:t>
            </a:fld>
            <a:endParaRPr lang="en-US"/>
          </a:p>
        </p:txBody>
      </p:sp>
    </p:spTree>
    <p:extLst>
      <p:ext uri="{BB962C8B-B14F-4D97-AF65-F5344CB8AC3E}">
        <p14:creationId xmlns:p14="http://schemas.microsoft.com/office/powerpoint/2010/main" val="3920973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p:txBody>
      </p:sp>
      <p:sp>
        <p:nvSpPr>
          <p:cNvPr id="4" name="Slide Number Placeholder 3"/>
          <p:cNvSpPr>
            <a:spLocks noGrp="1"/>
          </p:cNvSpPr>
          <p:nvPr>
            <p:ph type="sldNum" sz="quarter" idx="5"/>
          </p:nvPr>
        </p:nvSpPr>
        <p:spPr/>
        <p:txBody>
          <a:bodyPr/>
          <a:lstStyle/>
          <a:p>
            <a:fld id="{84643FFC-2EB5-B440-91A5-B9FD752BDD2A}" type="slidenum">
              <a:rPr lang="en-US" smtClean="0"/>
              <a:t>24</a:t>
            </a:fld>
            <a:endParaRPr lang="en-US"/>
          </a:p>
        </p:txBody>
      </p:sp>
    </p:spTree>
    <p:extLst>
      <p:ext uri="{BB962C8B-B14F-4D97-AF65-F5344CB8AC3E}">
        <p14:creationId xmlns:p14="http://schemas.microsoft.com/office/powerpoint/2010/main" val="16737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(60s)To ensure the implementation of these recommendations, we listed the calculation as follow. The </a:t>
            </a:r>
            <a:r>
              <a:rPr lang="en-US" b="1" dirty="0"/>
              <a:t>estimated AR user ratio</a:t>
            </a:r>
            <a:r>
              <a:rPr lang="en-US" dirty="0"/>
              <a:t>, the ratio of Go users in fans arrived 2 hours to 40 minutes before the game, is based on total areas of one standard deviation above mean (84%). The </a:t>
            </a:r>
            <a:r>
              <a:rPr lang="en-US" b="1" dirty="0"/>
              <a:t>est. revenue of membership sales</a:t>
            </a:r>
            <a:r>
              <a:rPr lang="en-US" dirty="0"/>
              <a:t>, average </a:t>
            </a:r>
            <a:r>
              <a:rPr lang="en-US" dirty="0" err="1"/>
              <a:t>est.members</a:t>
            </a:r>
            <a:r>
              <a:rPr lang="en-US" dirty="0"/>
              <a:t> purchasers per month * months * teams * team member price, is estimated 57.6 M annually across the U.S.. The </a:t>
            </a:r>
            <a:r>
              <a:rPr lang="en-US" b="1" dirty="0"/>
              <a:t>exchange rate of rewards </a:t>
            </a:r>
            <a:r>
              <a:rPr lang="en-US" b="0" dirty="0"/>
              <a:t>refers to the ratio of members exchange rewards to all team members in loyal programs.</a:t>
            </a:r>
            <a:r>
              <a:rPr lang="en-US" b="1" dirty="0"/>
              <a:t> </a:t>
            </a:r>
            <a:r>
              <a:rPr lang="en-US" dirty="0"/>
              <a:t>The </a:t>
            </a:r>
            <a:r>
              <a:rPr lang="en-US" b="1" dirty="0"/>
              <a:t>iteration ratio </a:t>
            </a:r>
            <a:r>
              <a:rPr lang="en-US" dirty="0"/>
              <a:t>refers to the ratio of young new fans introduced by old frantic fans, estimated to 1.766 (average fertility rate in U.S.)</a:t>
            </a:r>
          </a:p>
          <a:p>
            <a:endParaRPr lang="en-US" dirty="0"/>
          </a:p>
        </p:txBody>
      </p:sp>
      <p:sp>
        <p:nvSpPr>
          <p:cNvPr id="4" name="Slide Number Placeholder 3"/>
          <p:cNvSpPr>
            <a:spLocks noGrp="1"/>
          </p:cNvSpPr>
          <p:nvPr>
            <p:ph type="sldNum" sz="quarter" idx="5"/>
          </p:nvPr>
        </p:nvSpPr>
        <p:spPr/>
        <p:txBody>
          <a:bodyPr/>
          <a:lstStyle/>
          <a:p>
            <a:fld id="{84643FFC-2EB5-B440-91A5-B9FD752BDD2A}" type="slidenum">
              <a:rPr lang="en-US" smtClean="0"/>
              <a:t>4</a:t>
            </a:fld>
            <a:endParaRPr lang="en-US"/>
          </a:p>
        </p:txBody>
      </p:sp>
    </p:spTree>
    <p:extLst>
      <p:ext uri="{BB962C8B-B14F-4D97-AF65-F5344CB8AC3E}">
        <p14:creationId xmlns:p14="http://schemas.microsoft.com/office/powerpoint/2010/main" val="279525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43FFC-2EB5-B440-91A5-B9FD752BD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162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(15s)Currently, only an extremely low percentage of our on-line visitors will have a high engagement level with us. To solve this problem, we focus on how to increase the conversation rate from the customers current loyal level to the next level. We will continue to show how our strategy can increase customers’ engagement and loyalty step by step.</a:t>
            </a:r>
          </a:p>
        </p:txBody>
      </p:sp>
      <p:sp>
        <p:nvSpPr>
          <p:cNvPr id="4" name="Slide Number Placeholder 3"/>
          <p:cNvSpPr>
            <a:spLocks noGrp="1"/>
          </p:cNvSpPr>
          <p:nvPr>
            <p:ph type="sldNum" sz="quarter" idx="5"/>
          </p:nvPr>
        </p:nvSpPr>
        <p:spPr/>
        <p:txBody>
          <a:bodyPr/>
          <a:lstStyle/>
          <a:p>
            <a:fld id="{84643FFC-2EB5-B440-91A5-B9FD752BDD2A}" type="slidenum">
              <a:rPr lang="en-US" smtClean="0"/>
              <a:t>6</a:t>
            </a:fld>
            <a:endParaRPr lang="en-US"/>
          </a:p>
        </p:txBody>
      </p:sp>
    </p:spTree>
    <p:extLst>
      <p:ext uri="{BB962C8B-B14F-4D97-AF65-F5344CB8AC3E}">
        <p14:creationId xmlns:p14="http://schemas.microsoft.com/office/powerpoint/2010/main" val="2560025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(20s)To understand the overall visitors’ traits on the platform of MLB for most of the public, we generated a segment of 50 top pages on the web for further analysis. Though the number of visitors on Steam and Team page </a:t>
            </a:r>
            <a:r>
              <a:rPr lang="en-US" altLang="zh-TW" dirty="0"/>
              <a:t>(news, article, information, scores) are not the largest group, their bounce rate performance and total spent seconds/unique visitors are good. Therefore, Adobe analysis shows that the Stream and Team elements are the keys of our future strategies on our platform.</a:t>
            </a:r>
          </a:p>
        </p:txBody>
      </p:sp>
      <p:sp>
        <p:nvSpPr>
          <p:cNvPr id="4" name="Slide Number Placeholder 3"/>
          <p:cNvSpPr>
            <a:spLocks noGrp="1"/>
          </p:cNvSpPr>
          <p:nvPr>
            <p:ph type="sldNum" sz="quarter" idx="5"/>
          </p:nvPr>
        </p:nvSpPr>
        <p:spPr/>
        <p:txBody>
          <a:bodyPr/>
          <a:lstStyle/>
          <a:p>
            <a:fld id="{84643FFC-2EB5-B440-91A5-B9FD752BDD2A}" type="slidenum">
              <a:rPr lang="en-US" smtClean="0"/>
              <a:t>7</a:t>
            </a:fld>
            <a:endParaRPr lang="en-US"/>
          </a:p>
        </p:txBody>
      </p:sp>
    </p:spTree>
    <p:extLst>
      <p:ext uri="{BB962C8B-B14F-4D97-AF65-F5344CB8AC3E}">
        <p14:creationId xmlns:p14="http://schemas.microsoft.com/office/powerpoint/2010/main" val="442307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(30s)App users who have already crossed the first high barrier - DOWNLOADING should be the people who are more willing to engage on Stream, Video, and Team page; however, the bounce rate(the highest three) and the time spent still have a large room to be improve: </a:t>
            </a:r>
            <a:br>
              <a:rPr lang="en-US" dirty="0"/>
            </a:br>
            <a:r>
              <a:rPr lang="en-US" dirty="0"/>
              <a:t>1. To decrease the </a:t>
            </a:r>
            <a:r>
              <a:rPr lang="en-US" sz="1200" dirty="0"/>
              <a:t>bounce rate of high engagement pages</a:t>
            </a:r>
            <a:r>
              <a:rPr lang="en-US" sz="1200" dirty="0">
                <a:sym typeface="Wingdings" panose="05000000000000000000" pitchFamily="2" charset="2"/>
              </a:rPr>
              <a:t>, we need to provide better and suitable content </a:t>
            </a:r>
            <a:br>
              <a:rPr lang="en-US" sz="1200" dirty="0">
                <a:sym typeface="Wingdings" panose="05000000000000000000" pitchFamily="2" charset="2"/>
              </a:rPr>
            </a:br>
            <a:r>
              <a:rPr lang="en-US" sz="1200" dirty="0">
                <a:sym typeface="Wingdings" panose="05000000000000000000" pitchFamily="2" charset="2"/>
              </a:rPr>
              <a:t>2. To increase customers’ engaged time on watch games, we need to give incentive to keep them stay longer.</a:t>
            </a:r>
            <a:endParaRPr lang="en-US" altLang="zh-TW" dirty="0"/>
          </a:p>
        </p:txBody>
      </p:sp>
      <p:sp>
        <p:nvSpPr>
          <p:cNvPr id="4" name="Slide Number Placeholder 3"/>
          <p:cNvSpPr>
            <a:spLocks noGrp="1"/>
          </p:cNvSpPr>
          <p:nvPr>
            <p:ph type="sldNum" sz="quarter" idx="5"/>
          </p:nvPr>
        </p:nvSpPr>
        <p:spPr/>
        <p:txBody>
          <a:bodyPr/>
          <a:lstStyle/>
          <a:p>
            <a:fld id="{84643FFC-2EB5-B440-91A5-B9FD752BDD2A}" type="slidenum">
              <a:rPr lang="en-US" smtClean="0"/>
              <a:t>8</a:t>
            </a:fld>
            <a:endParaRPr lang="en-US"/>
          </a:p>
        </p:txBody>
      </p:sp>
    </p:spTree>
    <p:extLst>
      <p:ext uri="{BB962C8B-B14F-4D97-AF65-F5344CB8AC3E}">
        <p14:creationId xmlns:p14="http://schemas.microsoft.com/office/powerpoint/2010/main" val="724124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(30s)The original loyal customer dimension on Adobe Analytics Platform stop at ‘loyal customer’. We want to lead these loyal customers to the next frantic(purchase) level; therefore, we analyze and confirm what loyal customers really love on our platform. After </a:t>
            </a:r>
            <a:r>
              <a:rPr lang="en-US" dirty="0">
                <a:highlight>
                  <a:srgbClr val="FF0000"/>
                </a:highlight>
              </a:rPr>
              <a:t>analysis</a:t>
            </a:r>
            <a:r>
              <a:rPr lang="en-US" dirty="0"/>
              <a:t>.</a:t>
            </a:r>
          </a:p>
        </p:txBody>
      </p:sp>
      <p:sp>
        <p:nvSpPr>
          <p:cNvPr id="4" name="Slide Number Placeholder 3"/>
          <p:cNvSpPr>
            <a:spLocks noGrp="1"/>
          </p:cNvSpPr>
          <p:nvPr>
            <p:ph type="sldNum" sz="quarter" idx="5"/>
          </p:nvPr>
        </p:nvSpPr>
        <p:spPr/>
        <p:txBody>
          <a:bodyPr/>
          <a:lstStyle/>
          <a:p>
            <a:fld id="{84643FFC-2EB5-B440-91A5-B9FD752BDD2A}" type="slidenum">
              <a:rPr lang="en-US" smtClean="0"/>
              <a:t>9</a:t>
            </a:fld>
            <a:endParaRPr lang="en-US"/>
          </a:p>
        </p:txBody>
      </p:sp>
    </p:spTree>
    <p:extLst>
      <p:ext uri="{BB962C8B-B14F-4D97-AF65-F5344CB8AC3E}">
        <p14:creationId xmlns:p14="http://schemas.microsoft.com/office/powerpoint/2010/main" val="1243228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(30s)To analyze in-stadium behaviors, we choose observations of the game on October 3, 2019 in Los Angels, filtering audience by the distance of point of interest (Dodger Stadium) within 5, to test whether there are certain patterns, MLB could use to increase in-stadium experience and bring potential non-customers in stadium to on-line. </a:t>
            </a:r>
          </a:p>
          <a:p>
            <a:r>
              <a:rPr lang="en-US" dirty="0"/>
              <a:t>Many audiences will check their phone or logged in our app over and over again(</a:t>
            </a:r>
            <a:r>
              <a:rPr lang="en-US" altLang="zh-TW" dirty="0"/>
              <a:t>High entry and high bounce</a:t>
            </a:r>
            <a:r>
              <a:rPr lang="en-US" dirty="0"/>
              <a:t>) maybe for killing time and socializing during waiting. Our strategy is to use their waiting time to provide them unique AR experience which helps them to be more engaged with the game and the team or play together with their friend.</a:t>
            </a:r>
          </a:p>
        </p:txBody>
      </p:sp>
      <p:sp>
        <p:nvSpPr>
          <p:cNvPr id="4" name="Slide Number Placeholder 3"/>
          <p:cNvSpPr>
            <a:spLocks noGrp="1"/>
          </p:cNvSpPr>
          <p:nvPr>
            <p:ph type="sldNum" sz="quarter" idx="5"/>
          </p:nvPr>
        </p:nvSpPr>
        <p:spPr/>
        <p:txBody>
          <a:bodyPr/>
          <a:lstStyle/>
          <a:p>
            <a:fld id="{84643FFC-2EB5-B440-91A5-B9FD752BDD2A}" type="slidenum">
              <a:rPr lang="en-US" smtClean="0"/>
              <a:t>10</a:t>
            </a:fld>
            <a:endParaRPr lang="en-US"/>
          </a:p>
        </p:txBody>
      </p:sp>
    </p:spTree>
    <p:extLst>
      <p:ext uri="{BB962C8B-B14F-4D97-AF65-F5344CB8AC3E}">
        <p14:creationId xmlns:p14="http://schemas.microsoft.com/office/powerpoint/2010/main" val="3569465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2CD1-13E6-46AF-9492-4D6FD8882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1E5924-7B8A-4210-A512-D769AE263E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86BE45-CAC8-412F-ABE7-F41F45458BAC}"/>
              </a:ext>
            </a:extLst>
          </p:cNvPr>
          <p:cNvSpPr>
            <a:spLocks noGrp="1"/>
          </p:cNvSpPr>
          <p:nvPr>
            <p:ph type="dt" sz="half" idx="10"/>
          </p:nvPr>
        </p:nvSpPr>
        <p:spPr/>
        <p:txBody>
          <a:bodyPr/>
          <a:lstStyle/>
          <a:p>
            <a:fld id="{88D38747-4367-4BD2-8D51-C97E202738E2}" type="datetime1">
              <a:rPr lang="en-US" smtClean="0"/>
              <a:t>10/17/2019</a:t>
            </a:fld>
            <a:endParaRPr lang="en-US" dirty="0"/>
          </a:p>
        </p:txBody>
      </p:sp>
      <p:sp>
        <p:nvSpPr>
          <p:cNvPr id="5" name="Footer Placeholder 4">
            <a:extLst>
              <a:ext uri="{FF2B5EF4-FFF2-40B4-BE49-F238E27FC236}">
                <a16:creationId xmlns:a16="http://schemas.microsoft.com/office/drawing/2014/main" id="{8D217376-6F11-4B18-9316-34EC7106AE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B01B0E-CA55-4194-A0A0-ADA33BFA625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086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8D4A-5490-414A-804B-4419E9384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009AB2-BDA6-4DED-9233-870F2639DF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C4B04-1414-42C9-A7FA-FA42B9828D05}"/>
              </a:ext>
            </a:extLst>
          </p:cNvPr>
          <p:cNvSpPr>
            <a:spLocks noGrp="1"/>
          </p:cNvSpPr>
          <p:nvPr>
            <p:ph type="dt" sz="half" idx="10"/>
          </p:nvPr>
        </p:nvSpPr>
        <p:spPr/>
        <p:txBody>
          <a:bodyPr/>
          <a:lstStyle/>
          <a:p>
            <a:fld id="{217E833E-1B6D-415F-AD29-75AE8C43BD0D}" type="datetime1">
              <a:rPr lang="en-US" smtClean="0"/>
              <a:t>10/17/2019</a:t>
            </a:fld>
            <a:endParaRPr lang="en-US" dirty="0"/>
          </a:p>
        </p:txBody>
      </p:sp>
      <p:sp>
        <p:nvSpPr>
          <p:cNvPr id="5" name="Footer Placeholder 4">
            <a:extLst>
              <a:ext uri="{FF2B5EF4-FFF2-40B4-BE49-F238E27FC236}">
                <a16:creationId xmlns:a16="http://schemas.microsoft.com/office/drawing/2014/main" id="{8FC3712B-97E0-4C78-9D69-E32128D2C8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AC50B2-B2BA-451C-A1E5-67F993556B4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3500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6D11F-F81E-4D35-AAFA-AA80EFABBA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D0C053-794C-4558-B377-A534E0329E6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AC6D4-B39E-4CFD-914F-80E3578A16C2}"/>
              </a:ext>
            </a:extLst>
          </p:cNvPr>
          <p:cNvSpPr>
            <a:spLocks noGrp="1"/>
          </p:cNvSpPr>
          <p:nvPr>
            <p:ph type="dt" sz="half" idx="10"/>
          </p:nvPr>
        </p:nvSpPr>
        <p:spPr/>
        <p:txBody>
          <a:bodyPr/>
          <a:lstStyle/>
          <a:p>
            <a:fld id="{8452596F-08A7-4B70-989A-F2B1CF31E66B}" type="datetime1">
              <a:rPr lang="en-US" smtClean="0"/>
              <a:t>10/17/2019</a:t>
            </a:fld>
            <a:endParaRPr lang="en-US" dirty="0"/>
          </a:p>
        </p:txBody>
      </p:sp>
      <p:sp>
        <p:nvSpPr>
          <p:cNvPr id="5" name="Footer Placeholder 4">
            <a:extLst>
              <a:ext uri="{FF2B5EF4-FFF2-40B4-BE49-F238E27FC236}">
                <a16:creationId xmlns:a16="http://schemas.microsoft.com/office/drawing/2014/main" id="{8819A6DB-EB39-4087-A7FF-3132C2DBC1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FB5CE9-2D2F-4DAF-984C-41C73F8694A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2318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White end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43CC2D-4111-CF40-B8D2-FCFAAAF5A9C6}"/>
              </a:ext>
            </a:extLst>
          </p:cNvPr>
          <p:cNvPicPr>
            <a:picLocks noChangeAspect="1"/>
          </p:cNvPicPr>
          <p:nvPr userDrawn="1"/>
        </p:nvPicPr>
        <p:blipFill>
          <a:blip r:embed="rId2"/>
          <a:stretch>
            <a:fillRect/>
          </a:stretch>
        </p:blipFill>
        <p:spPr>
          <a:xfrm>
            <a:off x="1" y="1727"/>
            <a:ext cx="12192000" cy="6854547"/>
          </a:xfrm>
          <a:prstGeom prst="rect">
            <a:avLst/>
          </a:prstGeom>
        </p:spPr>
      </p:pic>
      <p:pic>
        <p:nvPicPr>
          <p:cNvPr id="7" name="Picture 6">
            <a:extLst>
              <a:ext uri="{FF2B5EF4-FFF2-40B4-BE49-F238E27FC236}">
                <a16:creationId xmlns:a16="http://schemas.microsoft.com/office/drawing/2014/main" id="{6D57691E-058F-8745-95F9-33A0213197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3937" y="3554730"/>
            <a:ext cx="553050" cy="744580"/>
          </a:xfrm>
          <a:prstGeom prst="rect">
            <a:avLst/>
          </a:prstGeom>
        </p:spPr>
      </p:pic>
    </p:spTree>
    <p:extLst>
      <p:ext uri="{BB962C8B-B14F-4D97-AF65-F5344CB8AC3E}">
        <p14:creationId xmlns:p14="http://schemas.microsoft.com/office/powerpoint/2010/main" val="1132325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6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D9649-8A3E-2D48-9CC7-AB1826BC3E1D}"/>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7" name="Rectangle 6"/>
          <p:cNvSpPr/>
          <p:nvPr userDrawn="1"/>
        </p:nvSpPr>
        <p:spPr>
          <a:xfrm>
            <a:off x="1" y="1400298"/>
            <a:ext cx="12192000" cy="1991723"/>
          </a:xfrm>
          <a:prstGeom prst="rect">
            <a:avLst/>
          </a:prstGeom>
          <a:gradFill>
            <a:gsLst>
              <a:gs pos="9000">
                <a:schemeClr val="tx1">
                  <a:alpha val="29000"/>
                </a:schemeClr>
              </a:gs>
              <a:gs pos="29000">
                <a:schemeClr val="tx1"/>
              </a:gs>
              <a:gs pos="76000">
                <a:schemeClr val="tx1">
                  <a:alpha val="38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13" name="Title 1"/>
          <p:cNvSpPr>
            <a:spLocks noGrp="1"/>
          </p:cNvSpPr>
          <p:nvPr>
            <p:ph type="ctrTitle"/>
          </p:nvPr>
        </p:nvSpPr>
        <p:spPr>
          <a:xfrm>
            <a:off x="524587" y="1695846"/>
            <a:ext cx="10998906" cy="553998"/>
          </a:xfrm>
        </p:spPr>
        <p:txBody>
          <a:bodyPr wrap="square" lIns="0" tIns="0" rIns="0" bIns="0">
            <a:spAutoFit/>
          </a:bodyPr>
          <a:lstStyle>
            <a:lvl1pPr>
              <a:defRPr sz="3600">
                <a:solidFill>
                  <a:schemeClr val="bg1"/>
                </a:solidFill>
                <a:latin typeface="Adobe Clean Light" pitchFamily="34" charset="0"/>
              </a:defRPr>
            </a:lvl1pPr>
          </a:lstStyle>
          <a:p>
            <a:r>
              <a:rPr lang="en-US" dirty="0"/>
              <a:t>Click to edit Master title style</a:t>
            </a:r>
          </a:p>
        </p:txBody>
      </p:sp>
      <p:sp>
        <p:nvSpPr>
          <p:cNvPr id="14" name="Subtitle 2"/>
          <p:cNvSpPr>
            <a:spLocks noGrp="1"/>
          </p:cNvSpPr>
          <p:nvPr>
            <p:ph type="subTitle" idx="1"/>
          </p:nvPr>
        </p:nvSpPr>
        <p:spPr>
          <a:xfrm>
            <a:off x="524587" y="2285225"/>
            <a:ext cx="10998906" cy="276999"/>
          </a:xfrm>
        </p:spPr>
        <p:txBody>
          <a:bodyPr wrap="square" lIns="0" tIns="0" rIns="0" bIns="0">
            <a:spAutoFit/>
          </a:bodyPr>
          <a:lstStyle>
            <a:lvl1pPr marL="0" indent="0" algn="l">
              <a:buNone/>
              <a:defRPr sz="1800">
                <a:solidFill>
                  <a:srgbClr val="FA8820"/>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pic>
        <p:nvPicPr>
          <p:cNvPr id="9" name="Picture 8">
            <a:extLst>
              <a:ext uri="{FF2B5EF4-FFF2-40B4-BE49-F238E27FC236}">
                <a16:creationId xmlns:a16="http://schemas.microsoft.com/office/drawing/2014/main" id="{CA62EB6D-E27A-9048-8B53-B6505ABC243B}"/>
              </a:ext>
            </a:extLst>
          </p:cNvPr>
          <p:cNvPicPr>
            <a:picLocks noChangeAspect="1"/>
          </p:cNvPicPr>
          <p:nvPr userDrawn="1"/>
        </p:nvPicPr>
        <p:blipFill>
          <a:blip r:embed="rId3"/>
          <a:stretch>
            <a:fillRect/>
          </a:stretch>
        </p:blipFill>
        <p:spPr>
          <a:xfrm>
            <a:off x="10959062" y="6395959"/>
            <a:ext cx="921644" cy="2100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87531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White - Top &amp; Bottom Graphic">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6766BF-6B97-8041-AAE4-9158676C932C}"/>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10" name="Title 1">
            <a:extLst>
              <a:ext uri="{FF2B5EF4-FFF2-40B4-BE49-F238E27FC236}">
                <a16:creationId xmlns:a16="http://schemas.microsoft.com/office/drawing/2014/main" id="{3561F012-15FC-474C-BD8D-444EC9847F59}"/>
              </a:ext>
            </a:extLst>
          </p:cNvPr>
          <p:cNvSpPr>
            <a:spLocks noGrp="1"/>
          </p:cNvSpPr>
          <p:nvPr>
            <p:ph type="ctrTitle" hasCustomPrompt="1"/>
          </p:nvPr>
        </p:nvSpPr>
        <p:spPr>
          <a:xfrm>
            <a:off x="524587" y="3659117"/>
            <a:ext cx="10998906" cy="553998"/>
          </a:xfrm>
        </p:spPr>
        <p:txBody>
          <a:bodyPr wrap="square" lIns="0" tIns="0" rIns="0" bIns="0">
            <a:spAutoFit/>
          </a:bodyPr>
          <a:lstStyle>
            <a:lvl1pPr>
              <a:defRPr sz="3600">
                <a:solidFill>
                  <a:schemeClr val="bg1"/>
                </a:solidFill>
                <a:latin typeface="Adobe Clean Light" pitchFamily="34" charset="0"/>
              </a:defRPr>
            </a:lvl1pPr>
          </a:lstStyle>
          <a:p>
            <a:r>
              <a:rPr lang="en-US" dirty="0"/>
              <a:t>Click to edit separator title</a:t>
            </a:r>
          </a:p>
        </p:txBody>
      </p:sp>
      <p:sp>
        <p:nvSpPr>
          <p:cNvPr id="11" name="Subtitle 2">
            <a:extLst>
              <a:ext uri="{FF2B5EF4-FFF2-40B4-BE49-F238E27FC236}">
                <a16:creationId xmlns:a16="http://schemas.microsoft.com/office/drawing/2014/main" id="{34AA1D34-9835-9941-B9A1-D7F6C6380A92}"/>
              </a:ext>
            </a:extLst>
          </p:cNvPr>
          <p:cNvSpPr>
            <a:spLocks noGrp="1"/>
          </p:cNvSpPr>
          <p:nvPr>
            <p:ph type="subTitle" idx="1" hasCustomPrompt="1"/>
          </p:nvPr>
        </p:nvSpPr>
        <p:spPr>
          <a:xfrm>
            <a:off x="524587" y="4248496"/>
            <a:ext cx="10998906" cy="276999"/>
          </a:xfrm>
        </p:spPr>
        <p:txBody>
          <a:bodyPr wrap="square" lIns="0" tIns="0" rIns="0" bIns="0">
            <a:spAutoFit/>
          </a:bodyPr>
          <a:lstStyle>
            <a:lvl1pPr marL="0" indent="0" algn="l">
              <a:buNone/>
              <a:defRPr sz="1800">
                <a:solidFill>
                  <a:srgbClr val="00A4E4"/>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separator subtitle style</a:t>
            </a:r>
          </a:p>
        </p:txBody>
      </p:sp>
      <p:pic>
        <p:nvPicPr>
          <p:cNvPr id="15" name="Picture 14">
            <a:extLst>
              <a:ext uri="{FF2B5EF4-FFF2-40B4-BE49-F238E27FC236}">
                <a16:creationId xmlns:a16="http://schemas.microsoft.com/office/drawing/2014/main" id="{80333825-8837-224E-94C2-555FE7E73D00}"/>
              </a:ext>
            </a:extLst>
          </p:cNvPr>
          <p:cNvPicPr>
            <a:picLocks noChangeAspect="1"/>
          </p:cNvPicPr>
          <p:nvPr userDrawn="1"/>
        </p:nvPicPr>
        <p:blipFill>
          <a:blip r:embed="rId3"/>
          <a:stretch>
            <a:fillRect/>
          </a:stretch>
        </p:blipFill>
        <p:spPr>
          <a:xfrm>
            <a:off x="10959062" y="6395959"/>
            <a:ext cx="921644" cy="2100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87550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White - Top &amp; Bottom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D2C59B-B540-F143-9040-2FEF633C40E5}"/>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2" name="Title 1"/>
          <p:cNvSpPr>
            <a:spLocks noGrp="1"/>
          </p:cNvSpPr>
          <p:nvPr>
            <p:ph type="title"/>
          </p:nvPr>
        </p:nvSpPr>
        <p:spPr/>
        <p:txBody>
          <a:bodyPr/>
          <a:lstStyle>
            <a:lvl1pPr>
              <a:defRPr>
                <a:solidFill>
                  <a:srgbClr val="29A2C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lvl1pPr>
            <a:lvl2pPr>
              <a:buClr>
                <a:srgbClr val="29A2C1"/>
              </a:buClr>
              <a:defRPr/>
            </a:lvl2pPr>
            <a:lvl3pPr>
              <a:buClr>
                <a:srgbClr val="29A2C1"/>
              </a:buClr>
              <a:defRPr/>
            </a:lvl3pPr>
            <a:lvl4pPr>
              <a:buClr>
                <a:srgbClr val="29A2C1"/>
              </a:buClr>
              <a:defRPr/>
            </a:lvl4pPr>
            <a:lvl5pPr>
              <a:buClr>
                <a:srgbClr val="29A2C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4F1DEADC-87FC-2647-8753-D890B0E760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4736" y="6428196"/>
            <a:ext cx="182465" cy="245655"/>
          </a:xfrm>
          <a:prstGeom prst="rect">
            <a:avLst/>
          </a:prstGeom>
        </p:spPr>
      </p:pic>
    </p:spTree>
    <p:extLst>
      <p:ext uri="{BB962C8B-B14F-4D97-AF65-F5344CB8AC3E}">
        <p14:creationId xmlns:p14="http://schemas.microsoft.com/office/powerpoint/2010/main" val="31924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White - Top &amp; Bottom Graphic">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0E7F41-0C81-8E46-8C3B-7D44512E0973}"/>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2" name="Title 1"/>
          <p:cNvSpPr>
            <a:spLocks noGrp="1"/>
          </p:cNvSpPr>
          <p:nvPr>
            <p:ph type="title"/>
          </p:nvPr>
        </p:nvSpPr>
        <p:spPr/>
        <p:txBody>
          <a:bodyPr/>
          <a:lstStyle>
            <a:lvl1pPr>
              <a:defRPr>
                <a:solidFill>
                  <a:srgbClr val="29A2C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lvl1pPr>
            <a:lvl2pPr>
              <a:buClr>
                <a:srgbClr val="29A2C1"/>
              </a:buClr>
              <a:defRPr/>
            </a:lvl2pPr>
            <a:lvl3pPr>
              <a:buClr>
                <a:srgbClr val="29A2C1"/>
              </a:buClr>
              <a:defRPr/>
            </a:lvl3pPr>
            <a:lvl4pPr>
              <a:buClr>
                <a:srgbClr val="29A2C1"/>
              </a:buClr>
              <a:defRPr/>
            </a:lvl4pPr>
            <a:lvl5pPr>
              <a:buClr>
                <a:srgbClr val="29A2C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964138C6-0C74-204B-A936-1883F81D9ED6}"/>
              </a:ext>
            </a:extLst>
          </p:cNvPr>
          <p:cNvPicPr>
            <a:picLocks noChangeAspect="1"/>
          </p:cNvPicPr>
          <p:nvPr userDrawn="1"/>
        </p:nvPicPr>
        <p:blipFill>
          <a:blip r:embed="rId3"/>
          <a:stretch>
            <a:fillRect/>
          </a:stretch>
        </p:blipFill>
        <p:spPr>
          <a:xfrm>
            <a:off x="10501743" y="6363302"/>
            <a:ext cx="921644" cy="210026"/>
          </a:xfrm>
          <a:prstGeom prst="rect">
            <a:avLst/>
          </a:prstGeom>
          <a:effectLst>
            <a:outerShdw blurRad="50800" dist="38100" dir="2700000" algn="tl" rotWithShape="0">
              <a:prstClr val="black">
                <a:alpha val="40000"/>
              </a:prstClr>
            </a:outerShdw>
          </a:effectLst>
        </p:spPr>
      </p:pic>
      <p:sp>
        <p:nvSpPr>
          <p:cNvPr id="10" name="Rectangle 21">
            <a:extLst>
              <a:ext uri="{FF2B5EF4-FFF2-40B4-BE49-F238E27FC236}">
                <a16:creationId xmlns:a16="http://schemas.microsoft.com/office/drawing/2014/main" id="{7B7A725D-7980-434C-B7AC-967DAF143451}"/>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940532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3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E380CF-3B79-7248-A88D-49E938257F76}"/>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11" name="Rectangle 10">
            <a:extLst>
              <a:ext uri="{FF2B5EF4-FFF2-40B4-BE49-F238E27FC236}">
                <a16:creationId xmlns:a16="http://schemas.microsoft.com/office/drawing/2014/main" id="{8E68AD98-9EBA-974A-B8DC-CAE04FDB413E}"/>
              </a:ext>
            </a:extLst>
          </p:cNvPr>
          <p:cNvSpPr/>
          <p:nvPr userDrawn="1"/>
        </p:nvSpPr>
        <p:spPr>
          <a:xfrm>
            <a:off x="1" y="708213"/>
            <a:ext cx="12192000" cy="553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chemeClr val="tx1"/>
                </a:solidFill>
              </a:defRPr>
            </a:lvl1pPr>
            <a:lvl2pPr>
              <a:buClr>
                <a:srgbClr val="FA8820"/>
              </a:buClr>
              <a:defRPr>
                <a:solidFill>
                  <a:schemeClr val="tx1"/>
                </a:solidFill>
              </a:defRPr>
            </a:lvl2pPr>
            <a:lvl3pPr>
              <a:buClr>
                <a:srgbClr val="FA8820"/>
              </a:buClr>
              <a:defRPr>
                <a:solidFill>
                  <a:schemeClr val="tx1"/>
                </a:solidFill>
              </a:defRPr>
            </a:lvl3pPr>
            <a:lvl4pPr>
              <a:buClr>
                <a:srgbClr val="FA8820"/>
              </a:buClr>
              <a:defRPr>
                <a:solidFill>
                  <a:schemeClr val="tx1"/>
                </a:solidFill>
              </a:defRPr>
            </a:lvl4pPr>
            <a:lvl5pPr>
              <a:buClr>
                <a:srgbClr val="FA8820"/>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128252E-5A0D-814C-A356-F1F84A382E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4736" y="6428196"/>
            <a:ext cx="182465" cy="245655"/>
          </a:xfrm>
          <a:prstGeom prst="rect">
            <a:avLst/>
          </a:prstGeom>
        </p:spPr>
      </p:pic>
      <p:sp>
        <p:nvSpPr>
          <p:cNvPr id="10" name="Rectangle 21">
            <a:extLst>
              <a:ext uri="{FF2B5EF4-FFF2-40B4-BE49-F238E27FC236}">
                <a16:creationId xmlns:a16="http://schemas.microsoft.com/office/drawing/2014/main" id="{3DE1A93B-F312-D446-9378-074ED9142B63}"/>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1094294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5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E380CF-3B79-7248-A88D-49E938257F76}"/>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128252E-5A0D-814C-A356-F1F84A382E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4736" y="6428196"/>
            <a:ext cx="182465" cy="245655"/>
          </a:xfrm>
          <a:prstGeom prst="rect">
            <a:avLst/>
          </a:prstGeom>
        </p:spPr>
      </p:pic>
      <p:sp>
        <p:nvSpPr>
          <p:cNvPr id="10" name="Rectangle 21">
            <a:extLst>
              <a:ext uri="{FF2B5EF4-FFF2-40B4-BE49-F238E27FC236}">
                <a16:creationId xmlns:a16="http://schemas.microsoft.com/office/drawing/2014/main" id="{3DE1A93B-F312-D446-9378-074ED9142B63}"/>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1865302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6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708168-D5FC-464C-A95E-016DFFFD3087}"/>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7" name="Rectangle 6">
            <a:extLst>
              <a:ext uri="{FF2B5EF4-FFF2-40B4-BE49-F238E27FC236}">
                <a16:creationId xmlns:a16="http://schemas.microsoft.com/office/drawing/2014/main" id="{745A5D66-FE97-A54E-9746-F5F235E32DDB}"/>
              </a:ext>
            </a:extLst>
          </p:cNvPr>
          <p:cNvSpPr/>
          <p:nvPr userDrawn="1"/>
        </p:nvSpPr>
        <p:spPr>
          <a:xfrm>
            <a:off x="1" y="708213"/>
            <a:ext cx="12192000" cy="596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743143" y="184150"/>
            <a:ext cx="10069187" cy="411162"/>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743144" y="990600"/>
            <a:ext cx="10069186" cy="5181600"/>
          </a:xfrm>
        </p:spPr>
        <p:txBody>
          <a:bodyPr/>
          <a:lstStyle>
            <a:lvl1pPr>
              <a:buClr>
                <a:srgbClr val="00A4E4"/>
              </a:buClr>
              <a:defRPr>
                <a:solidFill>
                  <a:schemeClr val="tx1"/>
                </a:solidFill>
              </a:defRPr>
            </a:lvl1pPr>
            <a:lvl2pPr>
              <a:buClr>
                <a:srgbClr val="00A4E4"/>
              </a:buClr>
              <a:defRPr>
                <a:solidFill>
                  <a:schemeClr val="tx1"/>
                </a:solidFill>
              </a:defRPr>
            </a:lvl2pPr>
            <a:lvl3pPr>
              <a:buClr>
                <a:srgbClr val="00A4E4"/>
              </a:buClr>
              <a:defRPr>
                <a:solidFill>
                  <a:schemeClr val="tx1"/>
                </a:solidFill>
              </a:defRPr>
            </a:lvl3pPr>
            <a:lvl4pPr>
              <a:buClr>
                <a:srgbClr val="00A4E4"/>
              </a:buClr>
              <a:defRPr>
                <a:solidFill>
                  <a:schemeClr val="tx1"/>
                </a:solidFill>
              </a:defRPr>
            </a:lvl4pPr>
            <a:lvl5pPr>
              <a:buClr>
                <a:srgbClr val="00A4E4"/>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37DC8F7-C722-0747-8C92-F1E9D60B16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95968" y="232143"/>
            <a:ext cx="182465" cy="245655"/>
          </a:xfrm>
          <a:prstGeom prst="rect">
            <a:avLst/>
          </a:prstGeom>
        </p:spPr>
      </p:pic>
      <p:sp>
        <p:nvSpPr>
          <p:cNvPr id="9" name="Rectangle 21">
            <a:extLst>
              <a:ext uri="{FF2B5EF4-FFF2-40B4-BE49-F238E27FC236}">
                <a16:creationId xmlns:a16="http://schemas.microsoft.com/office/drawing/2014/main" id="{DBFB32A0-63A2-1849-8F00-1B1078E8BC3A}"/>
              </a:ext>
            </a:extLst>
          </p:cNvPr>
          <p:cNvSpPr>
            <a:spLocks noChangeArrowheads="1"/>
          </p:cNvSpPr>
          <p:nvPr userDrawn="1"/>
        </p:nvSpPr>
        <p:spPr bwMode="auto">
          <a:xfrm>
            <a:off x="100615" y="670884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488133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F5F2-4596-4B2C-BE56-278BFDC129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4410DB-F1DF-4A65-A7E8-7EFBED949E0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1B610-2E28-4D01-AF07-B84A58677FE8}"/>
              </a:ext>
            </a:extLst>
          </p:cNvPr>
          <p:cNvSpPr>
            <a:spLocks noGrp="1"/>
          </p:cNvSpPr>
          <p:nvPr>
            <p:ph type="dt" sz="half" idx="10"/>
          </p:nvPr>
        </p:nvSpPr>
        <p:spPr/>
        <p:txBody>
          <a:bodyPr/>
          <a:lstStyle/>
          <a:p>
            <a:fld id="{73C55A3C-5767-4844-A0A3-83778C2E5409}" type="datetime1">
              <a:rPr lang="en-US" smtClean="0"/>
              <a:t>10/17/2019</a:t>
            </a:fld>
            <a:endParaRPr lang="en-US" dirty="0"/>
          </a:p>
        </p:txBody>
      </p:sp>
      <p:sp>
        <p:nvSpPr>
          <p:cNvPr id="5" name="Footer Placeholder 4">
            <a:extLst>
              <a:ext uri="{FF2B5EF4-FFF2-40B4-BE49-F238E27FC236}">
                <a16:creationId xmlns:a16="http://schemas.microsoft.com/office/drawing/2014/main" id="{8B6E4C6F-6F34-4113-A319-6E8405E91B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E04905-0B4A-4307-B618-5B04F1C3761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1570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9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708168-D5FC-464C-A95E-016DFFFD3087}"/>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2" name="Title 1"/>
          <p:cNvSpPr>
            <a:spLocks noGrp="1"/>
          </p:cNvSpPr>
          <p:nvPr>
            <p:ph type="title"/>
          </p:nvPr>
        </p:nvSpPr>
        <p:spPr>
          <a:xfrm>
            <a:off x="743143" y="184150"/>
            <a:ext cx="10069187" cy="411162"/>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743144" y="990600"/>
            <a:ext cx="10069186" cy="5181600"/>
          </a:xfrm>
        </p:spPr>
        <p:txBody>
          <a:bodyPr/>
          <a:lstStyle>
            <a:lvl1pPr>
              <a:buClr>
                <a:srgbClr val="FA8820"/>
              </a:buClr>
              <a:defRPr>
                <a:solidFill>
                  <a:schemeClr val="bg1"/>
                </a:solidFill>
              </a:defRPr>
            </a:lvl1pPr>
            <a:lvl2pPr>
              <a:buClr>
                <a:srgbClr val="FA8820"/>
              </a:buClr>
              <a:defRPr>
                <a:solidFill>
                  <a:schemeClr val="bg1"/>
                </a:solidFill>
              </a:defRPr>
            </a:lvl2pPr>
            <a:lvl3pPr>
              <a:buClr>
                <a:srgbClr val="FA8820"/>
              </a:buClr>
              <a:defRPr>
                <a:solidFill>
                  <a:schemeClr val="bg1"/>
                </a:solidFill>
              </a:defRPr>
            </a:lvl3pPr>
            <a:lvl4pPr>
              <a:buClr>
                <a:srgbClr val="FA8820"/>
              </a:buClr>
              <a:defRPr>
                <a:solidFill>
                  <a:schemeClr val="bg1"/>
                </a:solidFill>
              </a:defRPr>
            </a:lvl4pPr>
            <a:lvl5pPr>
              <a:buClr>
                <a:srgbClr val="FA8820"/>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37DC8F7-C722-0747-8C92-F1E9D60B16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4736" y="6428196"/>
            <a:ext cx="182465" cy="245655"/>
          </a:xfrm>
          <a:prstGeom prst="rect">
            <a:avLst/>
          </a:prstGeom>
        </p:spPr>
      </p:pic>
      <p:sp>
        <p:nvSpPr>
          <p:cNvPr id="9" name="Rectangle 21">
            <a:extLst>
              <a:ext uri="{FF2B5EF4-FFF2-40B4-BE49-F238E27FC236}">
                <a16:creationId xmlns:a16="http://schemas.microsoft.com/office/drawing/2014/main" id="{DBFB32A0-63A2-1849-8F00-1B1078E8BC3A}"/>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559981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7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AB8437-76F9-9641-8120-558EA35FA33F}"/>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7" name="Rectangle 6">
            <a:extLst>
              <a:ext uri="{FF2B5EF4-FFF2-40B4-BE49-F238E27FC236}">
                <a16:creationId xmlns:a16="http://schemas.microsoft.com/office/drawing/2014/main" id="{134F16E5-EB83-3B4F-AE9F-93AD4FD63464}"/>
              </a:ext>
            </a:extLst>
          </p:cNvPr>
          <p:cNvSpPr/>
          <p:nvPr userDrawn="1"/>
        </p:nvSpPr>
        <p:spPr>
          <a:xfrm>
            <a:off x="1" y="708213"/>
            <a:ext cx="12192000" cy="553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rgbClr val="29A2C1"/>
                </a:solidFill>
              </a:defRPr>
            </a:lvl1pPr>
            <a:lvl2pPr>
              <a:buClr>
                <a:srgbClr val="FA8820"/>
              </a:buClr>
              <a:defRPr>
                <a:solidFill>
                  <a:srgbClr val="29A2C1"/>
                </a:solidFill>
              </a:defRPr>
            </a:lvl2pPr>
            <a:lvl3pPr>
              <a:buClr>
                <a:srgbClr val="FA8820"/>
              </a:buClr>
              <a:defRPr>
                <a:solidFill>
                  <a:srgbClr val="29A2C1"/>
                </a:solidFill>
              </a:defRPr>
            </a:lvl3pPr>
            <a:lvl4pPr>
              <a:buClr>
                <a:srgbClr val="FA8820"/>
              </a:buClr>
              <a:defRPr>
                <a:solidFill>
                  <a:srgbClr val="29A2C1"/>
                </a:solidFill>
              </a:defRPr>
            </a:lvl4pPr>
            <a:lvl5pPr>
              <a:buClr>
                <a:srgbClr val="FA8820"/>
              </a:buClr>
              <a:defRPr>
                <a:solidFill>
                  <a:srgbClr val="29A2C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922EDA47-DD62-C84B-97A9-26A2380A36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4736" y="6428196"/>
            <a:ext cx="182465" cy="245655"/>
          </a:xfrm>
          <a:prstGeom prst="rect">
            <a:avLst/>
          </a:prstGeom>
        </p:spPr>
      </p:pic>
      <p:sp>
        <p:nvSpPr>
          <p:cNvPr id="9" name="Rectangle 21">
            <a:extLst>
              <a:ext uri="{FF2B5EF4-FFF2-40B4-BE49-F238E27FC236}">
                <a16:creationId xmlns:a16="http://schemas.microsoft.com/office/drawing/2014/main" id="{EC92F59B-C408-A340-8F49-F4546680BEFC}"/>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4071707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4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AB8437-76F9-9641-8120-558EA35FA33F}"/>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chemeClr val="bg1"/>
                </a:solidFill>
              </a:defRPr>
            </a:lvl1pPr>
            <a:lvl2pPr>
              <a:buClr>
                <a:srgbClr val="FA8820"/>
              </a:buClr>
              <a:defRPr>
                <a:solidFill>
                  <a:schemeClr val="bg1"/>
                </a:solidFill>
              </a:defRPr>
            </a:lvl2pPr>
            <a:lvl3pPr>
              <a:buClr>
                <a:srgbClr val="FA8820"/>
              </a:buClr>
              <a:defRPr>
                <a:solidFill>
                  <a:schemeClr val="bg1"/>
                </a:solidFill>
              </a:defRPr>
            </a:lvl3pPr>
            <a:lvl4pPr>
              <a:buClr>
                <a:srgbClr val="FA8820"/>
              </a:buClr>
              <a:defRPr>
                <a:solidFill>
                  <a:schemeClr val="bg1"/>
                </a:solidFill>
              </a:defRPr>
            </a:lvl4pPr>
            <a:lvl5pPr>
              <a:buClr>
                <a:srgbClr val="FA8820"/>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922EDA47-DD62-C84B-97A9-26A2380A36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4736" y="6428196"/>
            <a:ext cx="182465" cy="245655"/>
          </a:xfrm>
          <a:prstGeom prst="rect">
            <a:avLst/>
          </a:prstGeom>
        </p:spPr>
      </p:pic>
      <p:sp>
        <p:nvSpPr>
          <p:cNvPr id="9" name="Rectangle 21">
            <a:extLst>
              <a:ext uri="{FF2B5EF4-FFF2-40B4-BE49-F238E27FC236}">
                <a16:creationId xmlns:a16="http://schemas.microsoft.com/office/drawing/2014/main" id="{EC92F59B-C408-A340-8F49-F4546680BEFC}"/>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313481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5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F9ACB0-0A83-9944-9281-8B981010EC62}"/>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2" name="Title 1"/>
          <p:cNvSpPr>
            <a:spLocks noGrp="1"/>
          </p:cNvSpPr>
          <p:nvPr>
            <p:ph type="title"/>
          </p:nvPr>
        </p:nvSpPr>
        <p:spPr/>
        <p:txBody>
          <a:bodyPr/>
          <a:lstStyle>
            <a:lvl1pPr>
              <a:defRPr>
                <a:solidFill>
                  <a:srgbClr val="FA8820"/>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solidFill>
                  <a:schemeClr val="bg1"/>
                </a:solidFill>
              </a:defRPr>
            </a:lvl1pPr>
            <a:lvl2pPr>
              <a:buClr>
                <a:srgbClr val="29A2C1"/>
              </a:buClr>
              <a:defRPr>
                <a:solidFill>
                  <a:schemeClr val="bg1"/>
                </a:solidFill>
              </a:defRPr>
            </a:lvl2pPr>
            <a:lvl3pPr>
              <a:buClr>
                <a:srgbClr val="29A2C1"/>
              </a:buClr>
              <a:defRPr>
                <a:solidFill>
                  <a:schemeClr val="bg1"/>
                </a:solidFill>
              </a:defRPr>
            </a:lvl3pPr>
            <a:lvl4pPr>
              <a:buClr>
                <a:srgbClr val="29A2C1"/>
              </a:buClr>
              <a:defRPr>
                <a:solidFill>
                  <a:schemeClr val="bg1"/>
                </a:solidFill>
              </a:defRPr>
            </a:lvl4pPr>
            <a:lvl5pPr>
              <a:buClr>
                <a:srgbClr val="29A2C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F62E4A2-D97F-A548-BE9D-C19C99BF9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4736" y="6428196"/>
            <a:ext cx="182465" cy="245655"/>
          </a:xfrm>
          <a:prstGeom prst="rect">
            <a:avLst/>
          </a:prstGeom>
        </p:spPr>
      </p:pic>
      <p:sp>
        <p:nvSpPr>
          <p:cNvPr id="8" name="Rectangle 21">
            <a:extLst>
              <a:ext uri="{FF2B5EF4-FFF2-40B4-BE49-F238E27FC236}">
                <a16:creationId xmlns:a16="http://schemas.microsoft.com/office/drawing/2014/main" id="{96F240AF-417E-7642-BF3E-6FDEBC5BD83C}"/>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1098724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7_White - Top &amp; Bottom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16650-7887-A64F-9482-2E5082ABF9AD}"/>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chemeClr val="bg1"/>
                </a:solidFill>
              </a:defRPr>
            </a:lvl1pPr>
            <a:lvl2pPr>
              <a:buClr>
                <a:srgbClr val="FA8820"/>
              </a:buClr>
              <a:defRPr>
                <a:solidFill>
                  <a:schemeClr val="bg1"/>
                </a:solidFill>
              </a:defRPr>
            </a:lvl2pPr>
            <a:lvl3pPr>
              <a:buClr>
                <a:srgbClr val="FA8820"/>
              </a:buClr>
              <a:defRPr>
                <a:solidFill>
                  <a:schemeClr val="bg1"/>
                </a:solidFill>
              </a:defRPr>
            </a:lvl3pPr>
            <a:lvl4pPr>
              <a:buClr>
                <a:srgbClr val="FA8820"/>
              </a:buClr>
              <a:defRPr>
                <a:solidFill>
                  <a:schemeClr val="bg1"/>
                </a:solidFill>
              </a:defRPr>
            </a:lvl4pPr>
            <a:lvl5pPr>
              <a:buClr>
                <a:srgbClr val="FA8820"/>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C46BE3E-037F-0744-983D-D014067364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4736" y="6428196"/>
            <a:ext cx="182465" cy="245655"/>
          </a:xfrm>
          <a:prstGeom prst="rect">
            <a:avLst/>
          </a:prstGeom>
        </p:spPr>
      </p:pic>
      <p:sp>
        <p:nvSpPr>
          <p:cNvPr id="10" name="Rectangle 21">
            <a:extLst>
              <a:ext uri="{FF2B5EF4-FFF2-40B4-BE49-F238E27FC236}">
                <a16:creationId xmlns:a16="http://schemas.microsoft.com/office/drawing/2014/main" id="{DE41E0C1-0D58-7042-9596-5E634D1D548E}"/>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1766496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0_White - Top &amp; Bottom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106B47-906A-1449-B751-CC13625E0B3D}"/>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2" name="Title 1"/>
          <p:cNvSpPr>
            <a:spLocks noGrp="1"/>
          </p:cNvSpPr>
          <p:nvPr>
            <p:ph type="title"/>
          </p:nvPr>
        </p:nvSpPr>
        <p:spPr/>
        <p:txBody>
          <a:bodyPr/>
          <a:lstStyle>
            <a:lvl1pPr>
              <a:defRPr>
                <a:solidFill>
                  <a:srgbClr val="00A4E4"/>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solidFill>
                  <a:schemeClr val="bg1"/>
                </a:solidFill>
              </a:defRPr>
            </a:lvl1pPr>
            <a:lvl2pPr>
              <a:buClr>
                <a:srgbClr val="29A2C1"/>
              </a:buClr>
              <a:defRPr>
                <a:solidFill>
                  <a:schemeClr val="bg1"/>
                </a:solidFill>
              </a:defRPr>
            </a:lvl2pPr>
            <a:lvl3pPr>
              <a:buClr>
                <a:srgbClr val="29A2C1"/>
              </a:buClr>
              <a:defRPr>
                <a:solidFill>
                  <a:schemeClr val="bg1"/>
                </a:solidFill>
              </a:defRPr>
            </a:lvl3pPr>
            <a:lvl4pPr>
              <a:buClr>
                <a:srgbClr val="29A2C1"/>
              </a:buClr>
              <a:defRPr>
                <a:solidFill>
                  <a:schemeClr val="bg1"/>
                </a:solidFill>
              </a:defRPr>
            </a:lvl4pPr>
            <a:lvl5pPr>
              <a:buClr>
                <a:srgbClr val="29A2C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770288EF-1B96-F148-A3B5-8007436D0D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31239" y="6428196"/>
            <a:ext cx="182465" cy="245655"/>
          </a:xfrm>
          <a:prstGeom prst="rect">
            <a:avLst/>
          </a:prstGeom>
        </p:spPr>
      </p:pic>
      <p:sp>
        <p:nvSpPr>
          <p:cNvPr id="11" name="Rectangle 21">
            <a:extLst>
              <a:ext uri="{FF2B5EF4-FFF2-40B4-BE49-F238E27FC236}">
                <a16:creationId xmlns:a16="http://schemas.microsoft.com/office/drawing/2014/main" id="{B7D1755E-4417-914C-A70C-C55E30CE562A}"/>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716064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1_White - Top &amp; Bottom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56AA8A-A51F-8041-A5CC-C1C27C7AC054}"/>
              </a:ext>
            </a:extLst>
          </p:cNvPr>
          <p:cNvPicPr>
            <a:picLocks noChangeAspect="1"/>
          </p:cNvPicPr>
          <p:nvPr userDrawn="1"/>
        </p:nvPicPr>
        <p:blipFill>
          <a:blip r:embed="rId2"/>
          <a:stretch>
            <a:fillRect/>
          </a:stretch>
        </p:blipFill>
        <p:spPr>
          <a:xfrm>
            <a:off x="1" y="1727"/>
            <a:ext cx="12192000" cy="6854547"/>
          </a:xfrm>
          <a:prstGeom prst="rect">
            <a:avLst/>
          </a:prstGeom>
        </p:spPr>
      </p:pic>
      <p:sp>
        <p:nvSpPr>
          <p:cNvPr id="2" name="Title 1"/>
          <p:cNvSpPr>
            <a:spLocks noGrp="1"/>
          </p:cNvSpPr>
          <p:nvPr>
            <p:ph type="title"/>
          </p:nvPr>
        </p:nvSpPr>
        <p:spPr/>
        <p:txBody>
          <a:bodyPr/>
          <a:lstStyle>
            <a:lvl1pPr>
              <a:defRPr>
                <a:solidFill>
                  <a:srgbClr val="FA8820"/>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solidFill>
                  <a:schemeClr val="bg1"/>
                </a:solidFill>
              </a:defRPr>
            </a:lvl1pPr>
            <a:lvl2pPr>
              <a:buClr>
                <a:srgbClr val="29A2C1"/>
              </a:buClr>
              <a:defRPr>
                <a:solidFill>
                  <a:schemeClr val="bg1"/>
                </a:solidFill>
              </a:defRPr>
            </a:lvl2pPr>
            <a:lvl3pPr>
              <a:buClr>
                <a:srgbClr val="29A2C1"/>
              </a:buClr>
              <a:defRPr>
                <a:solidFill>
                  <a:schemeClr val="bg1"/>
                </a:solidFill>
              </a:defRPr>
            </a:lvl3pPr>
            <a:lvl4pPr>
              <a:buClr>
                <a:srgbClr val="29A2C1"/>
              </a:buClr>
              <a:defRPr>
                <a:solidFill>
                  <a:schemeClr val="bg1"/>
                </a:solidFill>
              </a:defRPr>
            </a:lvl4pPr>
            <a:lvl5pPr>
              <a:buClr>
                <a:srgbClr val="29A2C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F5A92DE6-6556-5341-AAC5-6358D42DA8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4736" y="6428196"/>
            <a:ext cx="182465" cy="245655"/>
          </a:xfrm>
          <a:prstGeom prst="rect">
            <a:avLst/>
          </a:prstGeom>
        </p:spPr>
      </p:pic>
      <p:sp>
        <p:nvSpPr>
          <p:cNvPr id="11" name="Rectangle 21">
            <a:extLst>
              <a:ext uri="{FF2B5EF4-FFF2-40B4-BE49-F238E27FC236}">
                <a16:creationId xmlns:a16="http://schemas.microsoft.com/office/drawing/2014/main" id="{515AB0DA-DE60-CE4F-92BF-5EDF6CDBB2DE}"/>
              </a:ext>
            </a:extLst>
          </p:cNvPr>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829560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White end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43CC2D-4111-CF40-B8D2-FCFAAAF5A9C6}"/>
              </a:ext>
            </a:extLst>
          </p:cNvPr>
          <p:cNvPicPr>
            <a:picLocks noChangeAspect="1"/>
          </p:cNvPicPr>
          <p:nvPr userDrawn="1"/>
        </p:nvPicPr>
        <p:blipFill>
          <a:blip r:embed="rId2"/>
          <a:stretch>
            <a:fillRect/>
          </a:stretch>
        </p:blipFill>
        <p:spPr>
          <a:xfrm>
            <a:off x="1" y="1727"/>
            <a:ext cx="12192000" cy="6854547"/>
          </a:xfrm>
          <a:prstGeom prst="rect">
            <a:avLst/>
          </a:prstGeom>
        </p:spPr>
      </p:pic>
      <p:pic>
        <p:nvPicPr>
          <p:cNvPr id="7" name="Picture 6">
            <a:extLst>
              <a:ext uri="{FF2B5EF4-FFF2-40B4-BE49-F238E27FC236}">
                <a16:creationId xmlns:a16="http://schemas.microsoft.com/office/drawing/2014/main" id="{6D57691E-058F-8745-95F9-33A0213197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3937" y="3554730"/>
            <a:ext cx="553050" cy="744580"/>
          </a:xfrm>
          <a:prstGeom prst="rect">
            <a:avLst/>
          </a:prstGeom>
        </p:spPr>
      </p:pic>
    </p:spTree>
    <p:extLst>
      <p:ext uri="{BB962C8B-B14F-4D97-AF65-F5344CB8AC3E}">
        <p14:creationId xmlns:p14="http://schemas.microsoft.com/office/powerpoint/2010/main" val="1114689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1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1"/>
            <a:ext cx="3300984" cy="764783"/>
          </a:xfrm>
        </p:spPr>
        <p:txBody>
          <a:bodyPr anchor="b">
            <a:noAutofit/>
          </a:bodyPr>
          <a:lstStyle>
            <a:lvl1pPr marL="0" indent="0" algn="ctr">
              <a:buNone/>
              <a:defRPr sz="21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1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2"/>
            <a:ext cx="3300984" cy="3023089"/>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7556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26134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B937-31A8-4068-8074-D05F6F1F24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35E6BC-19DE-4879-A385-48CE218DD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DC97208-B60D-4206-81DB-3270F913C525}"/>
              </a:ext>
            </a:extLst>
          </p:cNvPr>
          <p:cNvSpPr>
            <a:spLocks noGrp="1"/>
          </p:cNvSpPr>
          <p:nvPr>
            <p:ph type="dt" sz="half" idx="10"/>
          </p:nvPr>
        </p:nvSpPr>
        <p:spPr/>
        <p:txBody>
          <a:bodyPr/>
          <a:lstStyle/>
          <a:p>
            <a:fld id="{CAE507A8-A5CF-4D38-AB86-7EDDA87A85D4}" type="datetime1">
              <a:rPr lang="en-US" smtClean="0"/>
              <a:t>10/17/2019</a:t>
            </a:fld>
            <a:endParaRPr lang="en-US" dirty="0"/>
          </a:p>
        </p:txBody>
      </p:sp>
      <p:sp>
        <p:nvSpPr>
          <p:cNvPr id="5" name="Footer Placeholder 4">
            <a:extLst>
              <a:ext uri="{FF2B5EF4-FFF2-40B4-BE49-F238E27FC236}">
                <a16:creationId xmlns:a16="http://schemas.microsoft.com/office/drawing/2014/main" id="{EED48352-8B3D-40F5-9CF7-54F4610E37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899C25-37E5-4012-95AF-114D06E00E1A}"/>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08832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10991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9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A0BB-394B-7745-89CF-8B55379BA7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329D89-BC9A-D249-AD7B-79516DD1B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797A98-20A7-4C49-8E94-3A1EFE9B3ABB}"/>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5" name="Footer Placeholder 4">
            <a:extLst>
              <a:ext uri="{FF2B5EF4-FFF2-40B4-BE49-F238E27FC236}">
                <a16:creationId xmlns:a16="http://schemas.microsoft.com/office/drawing/2014/main" id="{88352EAE-7C69-DD46-89FE-28F115BC7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1A18A-6FC7-2945-9C73-A3FC04A833BE}"/>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705721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0583-053F-A44D-B14A-B0EECBB29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647EE-5AD8-FF44-B3F5-5C1791477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95F91-FA5C-7544-A17E-B9A94450A21C}"/>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5" name="Footer Placeholder 4">
            <a:extLst>
              <a:ext uri="{FF2B5EF4-FFF2-40B4-BE49-F238E27FC236}">
                <a16:creationId xmlns:a16="http://schemas.microsoft.com/office/drawing/2014/main" id="{A8BA814D-2C76-F648-9AF6-EBA84C532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B7490-D24C-8045-B509-98AA5A5F8215}"/>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4139962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6FDA-E87E-A64C-8BA6-B9982B9A6A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5A068E-FE1A-5C4F-ACE7-51FA8A9805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F02A56-FE9F-1446-9B3E-AAF4F73387DC}"/>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5" name="Footer Placeholder 4">
            <a:extLst>
              <a:ext uri="{FF2B5EF4-FFF2-40B4-BE49-F238E27FC236}">
                <a16:creationId xmlns:a16="http://schemas.microsoft.com/office/drawing/2014/main" id="{2CD2822B-F8FC-A248-89BE-FC344CF43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6E344-F516-F541-9AAD-35F68A491729}"/>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3770116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9CA62-E6C0-9E4F-ABD2-1AF16F365D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41F791-ACCD-DB45-90E9-5413C7B7FB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8BAFD8-BBEC-9941-BCA2-EA0DC0ED4F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E56F51-0CCD-9941-9B68-3CAB2880ADC2}"/>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6" name="Footer Placeholder 5">
            <a:extLst>
              <a:ext uri="{FF2B5EF4-FFF2-40B4-BE49-F238E27FC236}">
                <a16:creationId xmlns:a16="http://schemas.microsoft.com/office/drawing/2014/main" id="{EE0E07DC-96B4-1445-BA67-3017649D4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8FE70C-48E6-0E40-997C-024D5BB9926D}"/>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8302743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1350-D9A8-C742-9C3E-86234A3659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F6E1A6-C285-0147-B817-33EBFC3D2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866FA-65DE-774E-B93C-706FF40F36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E61E03-D76E-C443-82F6-5CAC22E65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231AF0-66A9-4946-B038-BA23D95324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0538C2-0DCF-8047-92EC-E9909D57D6B6}"/>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8" name="Footer Placeholder 7">
            <a:extLst>
              <a:ext uri="{FF2B5EF4-FFF2-40B4-BE49-F238E27FC236}">
                <a16:creationId xmlns:a16="http://schemas.microsoft.com/office/drawing/2014/main" id="{EE3A3BB4-17FD-5F4D-B919-1599DAE1E0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BFDE7C-8F67-9645-AD26-E78CE9E2F644}"/>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311003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1720-24DA-954A-ACA5-5428DC0C61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00B57-E8C5-B64E-84DE-69F1FE2C2B8E}"/>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4" name="Footer Placeholder 3">
            <a:extLst>
              <a:ext uri="{FF2B5EF4-FFF2-40B4-BE49-F238E27FC236}">
                <a16:creationId xmlns:a16="http://schemas.microsoft.com/office/drawing/2014/main" id="{51D041AA-8D55-7F49-8DAC-0B9638991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6175F6-8314-F449-948B-CAEA2236CAF7}"/>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22656385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510901-8545-F94F-B218-13E626ABCC04}"/>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3" name="Footer Placeholder 2">
            <a:extLst>
              <a:ext uri="{FF2B5EF4-FFF2-40B4-BE49-F238E27FC236}">
                <a16:creationId xmlns:a16="http://schemas.microsoft.com/office/drawing/2014/main" id="{C4781DC1-D123-CB46-A56F-86726AABA6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BD0C88-1E24-8B48-BABE-588278B37DAF}"/>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2340425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A86E-8533-D441-A630-5BE30D37E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78E99D-FC0C-AD4D-A698-6033FE519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D0356-6408-D14C-B5B0-F1F5C63E8F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5DD707-677C-1441-A0E8-BBA2B7AF7057}"/>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6" name="Footer Placeholder 5">
            <a:extLst>
              <a:ext uri="{FF2B5EF4-FFF2-40B4-BE49-F238E27FC236}">
                <a16:creationId xmlns:a16="http://schemas.microsoft.com/office/drawing/2014/main" id="{1A6BE6ED-88E8-854B-8BA1-9449343197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35CD7-0342-C54A-A3F3-E2B66BF565C7}"/>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2564320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0FF7-1974-46C9-8994-6692045A9D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3E702-9A19-477A-BF56-1DAFBE4C77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4E0B0E-F2D5-4D36-86DA-D25254A313B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C37050-01AF-4642-B58F-B67384F5A8D3}"/>
              </a:ext>
            </a:extLst>
          </p:cNvPr>
          <p:cNvSpPr>
            <a:spLocks noGrp="1"/>
          </p:cNvSpPr>
          <p:nvPr>
            <p:ph type="dt" sz="half" idx="10"/>
          </p:nvPr>
        </p:nvSpPr>
        <p:spPr/>
        <p:txBody>
          <a:bodyPr/>
          <a:lstStyle/>
          <a:p>
            <a:fld id="{BDFCD27C-8599-43EF-BA1D-14DDC1946E06}" type="datetime1">
              <a:rPr lang="en-US" smtClean="0"/>
              <a:t>10/17/2019</a:t>
            </a:fld>
            <a:endParaRPr lang="en-US" dirty="0"/>
          </a:p>
        </p:txBody>
      </p:sp>
      <p:sp>
        <p:nvSpPr>
          <p:cNvPr id="6" name="Footer Placeholder 5">
            <a:extLst>
              <a:ext uri="{FF2B5EF4-FFF2-40B4-BE49-F238E27FC236}">
                <a16:creationId xmlns:a16="http://schemas.microsoft.com/office/drawing/2014/main" id="{D4DB2E50-A159-435A-B0A3-AFE723FE03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155038C-E969-4319-8BB5-CC68CC81D66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87135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17AF-98B7-3549-A28A-6ABA7773E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1B63EB-129A-C740-9A13-67F60CE8CA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048D7D-3F70-3A4A-80D8-9F8313784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4B50C-2FDB-BC45-B49B-E92AEA712B75}"/>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6" name="Footer Placeholder 5">
            <a:extLst>
              <a:ext uri="{FF2B5EF4-FFF2-40B4-BE49-F238E27FC236}">
                <a16:creationId xmlns:a16="http://schemas.microsoft.com/office/drawing/2014/main" id="{C598C549-E789-F948-B5E4-04F6B0481C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A50C9-016F-3B46-A34A-D6DB09482DF8}"/>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994571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16EB-7AA0-1946-BEB2-FC109F27C5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484A8-ADC2-6048-9CC0-C3C1497FA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279C0-8223-DB4E-A9B0-89CECFE1AE14}"/>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5" name="Footer Placeholder 4">
            <a:extLst>
              <a:ext uri="{FF2B5EF4-FFF2-40B4-BE49-F238E27FC236}">
                <a16:creationId xmlns:a16="http://schemas.microsoft.com/office/drawing/2014/main" id="{4F0FFD91-6813-764A-8C52-A16F8EFBF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85FD3-FD1E-CC4D-B349-739DE06286F1}"/>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393834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51AD3E-6C16-CC47-BEF6-5BD2CA9E42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B6950D-4C10-EB40-A022-2B78260B06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5E0-42E2-984C-A634-E773AB6B8CF9}"/>
              </a:ext>
            </a:extLst>
          </p:cNvPr>
          <p:cNvSpPr>
            <a:spLocks noGrp="1"/>
          </p:cNvSpPr>
          <p:nvPr>
            <p:ph type="dt" sz="half" idx="10"/>
          </p:nvPr>
        </p:nvSpPr>
        <p:spPr/>
        <p:txBody>
          <a:bodyPr/>
          <a:lstStyle/>
          <a:p>
            <a:fld id="{40A2DEEC-D9ED-1E4E-B26D-BB5D7FC0788F}" type="datetimeFigureOut">
              <a:rPr lang="en-US" smtClean="0"/>
              <a:t>10/17/2019</a:t>
            </a:fld>
            <a:endParaRPr lang="en-US"/>
          </a:p>
        </p:txBody>
      </p:sp>
      <p:sp>
        <p:nvSpPr>
          <p:cNvPr id="5" name="Footer Placeholder 4">
            <a:extLst>
              <a:ext uri="{FF2B5EF4-FFF2-40B4-BE49-F238E27FC236}">
                <a16:creationId xmlns:a16="http://schemas.microsoft.com/office/drawing/2014/main" id="{05252C18-E2EF-5F43-8516-58537A2E3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A9710-05D2-4440-B66A-E7635222E68C}"/>
              </a:ext>
            </a:extLst>
          </p:cNvPr>
          <p:cNvSpPr>
            <a:spLocks noGrp="1"/>
          </p:cNvSpPr>
          <p:nvPr>
            <p:ph type="sldNum" sz="quarter" idx="12"/>
          </p:nvPr>
        </p:nvSpPr>
        <p:spPr/>
        <p:txBody>
          <a:bodyPr/>
          <a:lstStyle/>
          <a:p>
            <a:fld id="{9576E39F-C0C4-CF43-AED5-CF5A56D69058}" type="slidenum">
              <a:rPr lang="en-US" smtClean="0"/>
              <a:t>‹#›</a:t>
            </a:fld>
            <a:endParaRPr lang="en-US"/>
          </a:p>
        </p:txBody>
      </p:sp>
    </p:spTree>
    <p:extLst>
      <p:ext uri="{BB962C8B-B14F-4D97-AF65-F5344CB8AC3E}">
        <p14:creationId xmlns:p14="http://schemas.microsoft.com/office/powerpoint/2010/main" val="2656081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04B5-C376-4353-93A8-7FAADBA23E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6B9874-0B53-4BFA-88EC-00704DAFFA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94BAB8-A5D3-4E5B-965B-3368F07CDB5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261E87-4E20-417F-A82C-EEA21D4B4E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5DB2B1-9E59-4FAA-A88B-AFA0CA29F24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422F6A-1C33-42D1-9ACB-14E9A777C31B}"/>
              </a:ext>
            </a:extLst>
          </p:cNvPr>
          <p:cNvSpPr>
            <a:spLocks noGrp="1"/>
          </p:cNvSpPr>
          <p:nvPr>
            <p:ph type="dt" sz="half" idx="10"/>
          </p:nvPr>
        </p:nvSpPr>
        <p:spPr/>
        <p:txBody>
          <a:bodyPr/>
          <a:lstStyle/>
          <a:p>
            <a:fld id="{49343D99-809A-49C0-96E5-4250D0B498EE}" type="datetime1">
              <a:rPr lang="en-US" smtClean="0"/>
              <a:t>10/17/2019</a:t>
            </a:fld>
            <a:endParaRPr lang="en-US" dirty="0"/>
          </a:p>
        </p:txBody>
      </p:sp>
      <p:sp>
        <p:nvSpPr>
          <p:cNvPr id="8" name="Footer Placeholder 7">
            <a:extLst>
              <a:ext uri="{FF2B5EF4-FFF2-40B4-BE49-F238E27FC236}">
                <a16:creationId xmlns:a16="http://schemas.microsoft.com/office/drawing/2014/main" id="{8F96482E-7432-4453-8C45-ECD068867F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2A042E7-9BF4-4218-A25F-317772860D4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7700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8E54-92DA-4B0E-A7BB-7EAB3130F0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886EBB-312A-45CB-8B5F-F386BB4DDE8D}"/>
              </a:ext>
            </a:extLst>
          </p:cNvPr>
          <p:cNvSpPr>
            <a:spLocks noGrp="1"/>
          </p:cNvSpPr>
          <p:nvPr>
            <p:ph type="dt" sz="half" idx="10"/>
          </p:nvPr>
        </p:nvSpPr>
        <p:spPr/>
        <p:txBody>
          <a:bodyPr/>
          <a:lstStyle/>
          <a:p>
            <a:fld id="{A143DE9B-B678-4EFB-BB7D-A4370204A0B0}" type="datetime1">
              <a:rPr lang="en-US" smtClean="0"/>
              <a:t>10/17/2019</a:t>
            </a:fld>
            <a:endParaRPr lang="en-US" dirty="0"/>
          </a:p>
        </p:txBody>
      </p:sp>
      <p:sp>
        <p:nvSpPr>
          <p:cNvPr id="4" name="Footer Placeholder 3">
            <a:extLst>
              <a:ext uri="{FF2B5EF4-FFF2-40B4-BE49-F238E27FC236}">
                <a16:creationId xmlns:a16="http://schemas.microsoft.com/office/drawing/2014/main" id="{428D9E85-4376-4985-A38C-EB7212F42C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C57936-A753-402C-93DD-D3FEB6A77AA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177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0B4E16-AC3C-4F63-A7AA-DEC1335E6239}"/>
              </a:ext>
            </a:extLst>
          </p:cNvPr>
          <p:cNvSpPr>
            <a:spLocks noGrp="1"/>
          </p:cNvSpPr>
          <p:nvPr>
            <p:ph type="dt" sz="half" idx="10"/>
          </p:nvPr>
        </p:nvSpPr>
        <p:spPr/>
        <p:txBody>
          <a:bodyPr/>
          <a:lstStyle/>
          <a:p>
            <a:fld id="{E68812DA-F765-4142-A6A3-A8ED7235E082}" type="datetime1">
              <a:rPr lang="en-US" smtClean="0"/>
              <a:t>10/17/2019</a:t>
            </a:fld>
            <a:endParaRPr lang="en-US" dirty="0"/>
          </a:p>
        </p:txBody>
      </p:sp>
      <p:sp>
        <p:nvSpPr>
          <p:cNvPr id="3" name="Footer Placeholder 2">
            <a:extLst>
              <a:ext uri="{FF2B5EF4-FFF2-40B4-BE49-F238E27FC236}">
                <a16:creationId xmlns:a16="http://schemas.microsoft.com/office/drawing/2014/main" id="{4E3507A0-A2B0-4384-B75C-644EBC2DDA8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94695F1-EC6A-42D4-9D02-5238E99DC28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3125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9EF33-14B0-4BEB-BBCB-11A57BDADB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065EF-4CCE-43D3-844C-3E11E51F5F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965521-61B4-403F-918D-6D2604B6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FCC1FF-B429-4600-B771-9560FFD18B73}"/>
              </a:ext>
            </a:extLst>
          </p:cNvPr>
          <p:cNvSpPr>
            <a:spLocks noGrp="1"/>
          </p:cNvSpPr>
          <p:nvPr>
            <p:ph type="dt" sz="half" idx="10"/>
          </p:nvPr>
        </p:nvSpPr>
        <p:spPr/>
        <p:txBody>
          <a:bodyPr/>
          <a:lstStyle/>
          <a:p>
            <a:fld id="{3E0277FD-7DE6-41D4-930D-AC99F5AFE54E}" type="datetime1">
              <a:rPr lang="en-US" smtClean="0"/>
              <a:t>10/17/2019</a:t>
            </a:fld>
            <a:endParaRPr lang="en-US" dirty="0"/>
          </a:p>
        </p:txBody>
      </p:sp>
      <p:sp>
        <p:nvSpPr>
          <p:cNvPr id="6" name="Footer Placeholder 5">
            <a:extLst>
              <a:ext uri="{FF2B5EF4-FFF2-40B4-BE49-F238E27FC236}">
                <a16:creationId xmlns:a16="http://schemas.microsoft.com/office/drawing/2014/main" id="{D3766691-4881-4368-AFB9-838995B597C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19394D-D2F3-432A-BA9A-E4967564EABC}"/>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0854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302BF-B71B-471D-A508-5B8C700DD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A7AC7C-5D94-4795-9242-27E0A6B4FD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166218-2261-4ADA-98C6-032B895EB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37B42F-98D6-4B2B-BEA0-DE0DA0448F49}"/>
              </a:ext>
            </a:extLst>
          </p:cNvPr>
          <p:cNvSpPr>
            <a:spLocks noGrp="1"/>
          </p:cNvSpPr>
          <p:nvPr>
            <p:ph type="dt" sz="half" idx="10"/>
          </p:nvPr>
        </p:nvSpPr>
        <p:spPr/>
        <p:txBody>
          <a:bodyPr/>
          <a:lstStyle/>
          <a:p>
            <a:fld id="{9EA15526-7079-4B7B-987C-1B5FAE11A0FF}" type="datetime1">
              <a:rPr lang="en-US" smtClean="0"/>
              <a:t>10/17/2019</a:t>
            </a:fld>
            <a:endParaRPr lang="en-US" dirty="0"/>
          </a:p>
        </p:txBody>
      </p:sp>
      <p:sp>
        <p:nvSpPr>
          <p:cNvPr id="6" name="Footer Placeholder 5">
            <a:extLst>
              <a:ext uri="{FF2B5EF4-FFF2-40B4-BE49-F238E27FC236}">
                <a16:creationId xmlns:a16="http://schemas.microsoft.com/office/drawing/2014/main" id="{C19E0CDE-4B7C-4B39-9BDB-7C27099E19FD}"/>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A82D496B-931E-477F-A909-1E378929C4A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590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3.emf"/><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4AA877-48E2-4D90-B121-9635361AD9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066DA-30E0-4C4B-A13C-ECB211C988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9F898-9F5B-4D53-A80E-5354F1E0A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10/17/2019</a:t>
            </a:fld>
            <a:endParaRPr lang="en-US" dirty="0"/>
          </a:p>
        </p:txBody>
      </p:sp>
      <p:sp>
        <p:nvSpPr>
          <p:cNvPr id="5" name="Footer Placeholder 4">
            <a:extLst>
              <a:ext uri="{FF2B5EF4-FFF2-40B4-BE49-F238E27FC236}">
                <a16:creationId xmlns:a16="http://schemas.microsoft.com/office/drawing/2014/main" id="{1E4EB449-F6E4-41B6-9F1E-39EAA487E8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601983B-1E4B-4641-80BA-4AE3D57B28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04467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37"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1" y="6172200"/>
            <a:ext cx="12192000" cy="685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sz="1800">
              <a:solidFill>
                <a:srgbClr val="FFFFFF"/>
              </a:solidFill>
              <a:ea typeface="ＭＳ Ｐゴシック" pitchFamily="-111" charset="-128"/>
            </a:endParaRPr>
          </a:p>
        </p:txBody>
      </p:sp>
      <p:sp>
        <p:nvSpPr>
          <p:cNvPr id="9" name="Rectangle 21"/>
          <p:cNvSpPr>
            <a:spLocks noChangeArrowheads="1"/>
          </p:cNvSpPr>
          <p:nvPr userDrawn="1"/>
        </p:nvSpPr>
        <p:spPr bwMode="auto">
          <a:xfrm>
            <a:off x="304801" y="6461238"/>
            <a:ext cx="518302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2">
                    <a:lumMod val="50000"/>
                  </a:schemeClr>
                </a:solidFill>
                <a:latin typeface="Adobe Clean" pitchFamily="-111" charset="0"/>
              </a:rPr>
              <a:t>© </a:t>
            </a:r>
            <a:r>
              <a:rPr lang="is-IS" sz="700" dirty="0">
                <a:solidFill>
                  <a:schemeClr val="bg2">
                    <a:lumMod val="50000"/>
                  </a:schemeClr>
                </a:solidFill>
                <a:latin typeface="Adobe Clean" pitchFamily="-111" charset="0"/>
              </a:rPr>
              <a:t>2019</a:t>
            </a:r>
            <a:r>
              <a:rPr lang="en-US" sz="700" dirty="0">
                <a:solidFill>
                  <a:schemeClr val="bg2">
                    <a:lumMod val="50000"/>
                  </a:schemeClr>
                </a:solidFill>
                <a:latin typeface="Adobe Clean" pitchFamily="-111" charset="0"/>
              </a:rPr>
              <a:t> Adobe.  All Rights Reserved.  Adobe Confidential.</a:t>
            </a:r>
          </a:p>
        </p:txBody>
      </p:sp>
      <p:sp>
        <p:nvSpPr>
          <p:cNvPr id="2" name="Title Placeholder 1"/>
          <p:cNvSpPr>
            <a:spLocks noGrp="1"/>
          </p:cNvSpPr>
          <p:nvPr>
            <p:ph type="title"/>
          </p:nvPr>
        </p:nvSpPr>
        <p:spPr>
          <a:xfrm>
            <a:off x="304801" y="184150"/>
            <a:ext cx="11582400" cy="411162"/>
          </a:xfrm>
          <a:prstGeom prst="rect">
            <a:avLst/>
          </a:prstGeom>
        </p:spPr>
        <p:txBody>
          <a:bodyPr vert="horz" lIns="108829" tIns="54414" rIns="108829" bIns="54414" rtlCol="0" anchor="ctr">
            <a:noAutofit/>
          </a:bodyPr>
          <a:lstStyle/>
          <a:p>
            <a:r>
              <a:rPr lang="en-US" dirty="0"/>
              <a:t>Click to edit Master title style</a:t>
            </a:r>
          </a:p>
        </p:txBody>
      </p:sp>
      <p:sp>
        <p:nvSpPr>
          <p:cNvPr id="3" name="Text Placeholder 2"/>
          <p:cNvSpPr>
            <a:spLocks noGrp="1"/>
          </p:cNvSpPr>
          <p:nvPr>
            <p:ph type="body" idx="1"/>
          </p:nvPr>
        </p:nvSpPr>
        <p:spPr>
          <a:xfrm>
            <a:off x="304801" y="990600"/>
            <a:ext cx="11582400" cy="5181600"/>
          </a:xfrm>
          <a:prstGeom prst="rect">
            <a:avLst/>
          </a:prstGeom>
        </p:spPr>
        <p:txBody>
          <a:bodyPr vert="horz" lIns="108829" tIns="54414" rIns="108829" bIns="5441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1198960" y="6391960"/>
            <a:ext cx="182928" cy="246278"/>
          </a:xfrm>
          <a:prstGeom prst="rect">
            <a:avLst/>
          </a:prstGeom>
        </p:spPr>
      </p:pic>
      <p:cxnSp>
        <p:nvCxnSpPr>
          <p:cNvPr id="20" name="Straight Connector 19"/>
          <p:cNvCxnSpPr/>
          <p:nvPr userDrawn="1"/>
        </p:nvCxnSpPr>
        <p:spPr>
          <a:xfrm>
            <a:off x="11520312" y="6319005"/>
            <a:ext cx="0" cy="3921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1526664" y="6319005"/>
            <a:ext cx="0" cy="392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C94D7D4-8FB0-3C4B-BFA5-1F5BED3C0749}"/>
              </a:ext>
            </a:extLst>
          </p:cNvPr>
          <p:cNvPicPr>
            <a:picLocks noChangeAspect="1"/>
          </p:cNvPicPr>
          <p:nvPr userDrawn="1"/>
        </p:nvPicPr>
        <p:blipFill>
          <a:blip r:embed="rId22"/>
          <a:stretch>
            <a:fillRect/>
          </a:stretch>
        </p:blipFill>
        <p:spPr>
          <a:xfrm>
            <a:off x="11641317" y="6364989"/>
            <a:ext cx="290088" cy="290010"/>
          </a:xfrm>
          <a:prstGeom prst="rect">
            <a:avLst/>
          </a:prstGeom>
        </p:spPr>
      </p:pic>
    </p:spTree>
    <p:extLst>
      <p:ext uri="{BB962C8B-B14F-4D97-AF65-F5344CB8AC3E}">
        <p14:creationId xmlns:p14="http://schemas.microsoft.com/office/powerpoint/2010/main" val="353820085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Lst>
  <p:hf hdr="0" ftr="0" dt="0"/>
  <p:txStyles>
    <p:titleStyle>
      <a:lvl1pPr algn="l" defTabSz="1088291" rtl="0" eaLnBrk="1" latinLnBrk="0" hangingPunct="1">
        <a:spcBef>
          <a:spcPct val="0"/>
        </a:spcBef>
        <a:buNone/>
        <a:defRPr sz="2400" kern="1200">
          <a:solidFill>
            <a:schemeClr val="bg2">
              <a:lumMod val="50000"/>
            </a:schemeClr>
          </a:solidFill>
          <a:latin typeface="+mj-lt"/>
          <a:ea typeface="+mj-ea"/>
          <a:cs typeface="+mj-cs"/>
        </a:defRPr>
      </a:lvl1pPr>
    </p:titleStyle>
    <p:bodyStyle>
      <a:lvl1pPr marL="275852" indent="-275852" algn="l" defTabSz="1088291" rtl="0" eaLnBrk="1" latinLnBrk="0" hangingPunct="1">
        <a:spcBef>
          <a:spcPts val="714"/>
        </a:spcBef>
        <a:buClr>
          <a:srgbClr val="665592"/>
        </a:buClr>
        <a:buSzPct val="70000"/>
        <a:buFont typeface="Arial" charset="0"/>
        <a:buChar char="•"/>
        <a:defRPr sz="2000" kern="1200">
          <a:solidFill>
            <a:schemeClr val="bg2">
              <a:lumMod val="25000"/>
            </a:schemeClr>
          </a:solidFill>
          <a:latin typeface="+mn-lt"/>
          <a:ea typeface="+mn-ea"/>
          <a:cs typeface="+mn-cs"/>
        </a:defRPr>
      </a:lvl1pPr>
      <a:lvl2pPr marL="551703" indent="-275852" algn="l" defTabSz="1088291" rtl="0" eaLnBrk="1" latinLnBrk="0" hangingPunct="1">
        <a:spcBef>
          <a:spcPts val="714"/>
        </a:spcBef>
        <a:buClr>
          <a:srgbClr val="665592"/>
        </a:buClr>
        <a:buSzPct val="70000"/>
        <a:buFont typeface="Arial" charset="0"/>
        <a:buChar char="•"/>
        <a:defRPr sz="2000" kern="1200">
          <a:solidFill>
            <a:schemeClr val="bg2">
              <a:lumMod val="25000"/>
            </a:schemeClr>
          </a:solidFill>
          <a:latin typeface="+mn-lt"/>
          <a:ea typeface="+mn-ea"/>
          <a:cs typeface="+mn-cs"/>
        </a:defRPr>
      </a:lvl2pPr>
      <a:lvl3pPr marL="751979" indent="-200276" algn="l" defTabSz="1088291" rtl="0" eaLnBrk="1" latinLnBrk="0" hangingPunct="1">
        <a:spcBef>
          <a:spcPts val="714"/>
        </a:spcBef>
        <a:buClr>
          <a:srgbClr val="665592"/>
        </a:buClr>
        <a:buSzPct val="70000"/>
        <a:buFont typeface="Arial" charset="0"/>
        <a:buChar char="•"/>
        <a:defRPr sz="1800" kern="1200">
          <a:solidFill>
            <a:schemeClr val="bg2">
              <a:lumMod val="25000"/>
            </a:schemeClr>
          </a:solidFill>
          <a:latin typeface="+mn-lt"/>
          <a:ea typeface="+mn-ea"/>
          <a:cs typeface="+mn-cs"/>
        </a:defRPr>
      </a:lvl3pPr>
      <a:lvl4pPr marL="950366" indent="-198387" algn="l" defTabSz="1088291" rtl="0" eaLnBrk="1" latinLnBrk="0" hangingPunct="1">
        <a:spcBef>
          <a:spcPts val="714"/>
        </a:spcBef>
        <a:buClr>
          <a:srgbClr val="665592"/>
        </a:buClr>
        <a:buSzPct val="70000"/>
        <a:buFont typeface="Arial" charset="0"/>
        <a:buChar char="•"/>
        <a:defRPr sz="1800" kern="1200">
          <a:solidFill>
            <a:schemeClr val="bg2">
              <a:lumMod val="25000"/>
            </a:schemeClr>
          </a:solidFill>
          <a:latin typeface="+mn-lt"/>
          <a:ea typeface="+mn-ea"/>
          <a:cs typeface="+mn-cs"/>
        </a:defRPr>
      </a:lvl4pPr>
      <a:lvl5pPr marL="1088291" indent="-137926" algn="l" defTabSz="1088291" rtl="0" eaLnBrk="1" latinLnBrk="0" hangingPunct="1">
        <a:spcBef>
          <a:spcPts val="714"/>
        </a:spcBef>
        <a:buClr>
          <a:srgbClr val="665592"/>
        </a:buClr>
        <a:buSzPct val="70000"/>
        <a:buFont typeface="Arial" charset="0"/>
        <a:buChar char="•"/>
        <a:defRPr sz="1400" kern="1200">
          <a:solidFill>
            <a:schemeClr val="bg2">
              <a:lumMod val="25000"/>
            </a:schemeClr>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7C8628-AD46-C04B-9271-C7C68D723A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116ECA-8EF3-C245-A3A1-F0B49C0EB0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36E963-6346-0C45-817D-C3446A6121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2DEEC-D9ED-1E4E-B26D-BB5D7FC0788F}" type="datetimeFigureOut">
              <a:rPr lang="en-US" smtClean="0"/>
              <a:t>10/17/2019</a:t>
            </a:fld>
            <a:endParaRPr lang="en-US"/>
          </a:p>
        </p:txBody>
      </p:sp>
      <p:sp>
        <p:nvSpPr>
          <p:cNvPr id="5" name="Footer Placeholder 4">
            <a:extLst>
              <a:ext uri="{FF2B5EF4-FFF2-40B4-BE49-F238E27FC236}">
                <a16:creationId xmlns:a16="http://schemas.microsoft.com/office/drawing/2014/main" id="{DFEF2947-49D7-B543-B14A-1D44AECA22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C6A513-9CB5-7E4A-8C9C-F6D662760B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6E39F-C0C4-CF43-AED5-CF5A56D69058}" type="slidenum">
              <a:rPr lang="en-US" smtClean="0"/>
              <a:t>‹#›</a:t>
            </a:fld>
            <a:endParaRPr lang="en-US"/>
          </a:p>
        </p:txBody>
      </p:sp>
    </p:spTree>
    <p:extLst>
      <p:ext uri="{BB962C8B-B14F-4D97-AF65-F5344CB8AC3E}">
        <p14:creationId xmlns:p14="http://schemas.microsoft.com/office/powerpoint/2010/main" val="308095993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microsoft.com/office/2007/relationships/hdphoto" Target="../media/hdphoto13.wdp"/><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microsoft.com/office/2007/relationships/hdphoto" Target="../media/hdphoto14.wdp"/></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microsoft.com/office/2007/relationships/hdphoto" Target="../media/hdphoto16.wdp"/><Relationship Id="rId5" Type="http://schemas.openxmlformats.org/officeDocument/2006/relationships/image" Target="../media/image26.png"/><Relationship Id="rId4" Type="http://schemas.microsoft.com/office/2007/relationships/hdphoto" Target="../media/hdphoto15.wdp"/></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33.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22.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27.tiff"/><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9.wdp"/><Relationship Id="rId11" Type="http://schemas.openxmlformats.org/officeDocument/2006/relationships/image" Target="../media/image30.png"/><Relationship Id="rId5" Type="http://schemas.openxmlformats.org/officeDocument/2006/relationships/image" Target="../media/image26.png"/><Relationship Id="rId15" Type="http://schemas.microsoft.com/office/2007/relationships/hdphoto" Target="../media/hdphoto12.wdp"/><Relationship Id="rId10" Type="http://schemas.microsoft.com/office/2007/relationships/hdphoto" Target="../media/hdphoto10.wdp"/><Relationship Id="rId4" Type="http://schemas.microsoft.com/office/2007/relationships/hdphoto" Target="../media/hdphoto8.wdp"/><Relationship Id="rId9" Type="http://schemas.openxmlformats.org/officeDocument/2006/relationships/image" Target="../media/image29.png"/><Relationship Id="rId14" Type="http://schemas.microsoft.com/office/2007/relationships/hdphoto" Target="../media/hdphoto11.wdp"/></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F6D9B8-820E-41E4-9AFF-00867DEE8352}"/>
              </a:ext>
            </a:extLst>
          </p:cNvPr>
          <p:cNvSpPr/>
          <p:nvPr/>
        </p:nvSpPr>
        <p:spPr>
          <a:xfrm>
            <a:off x="4023360" y="1835429"/>
            <a:ext cx="7181150" cy="3338114"/>
          </a:xfrm>
          <a:prstGeom prst="rect">
            <a:avLst/>
          </a:prstGeom>
          <a:gradFill>
            <a:gsLst>
              <a:gs pos="9000">
                <a:schemeClr val="tx1">
                  <a:alpha val="29000"/>
                </a:schemeClr>
              </a:gs>
              <a:gs pos="29000">
                <a:schemeClr val="tx1"/>
              </a:gs>
              <a:gs pos="76000">
                <a:schemeClr val="tx1">
                  <a:alpha val="38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7" name="Title 1">
            <a:extLst>
              <a:ext uri="{FF2B5EF4-FFF2-40B4-BE49-F238E27FC236}">
                <a16:creationId xmlns:a16="http://schemas.microsoft.com/office/drawing/2014/main" id="{C238C713-CA1B-4106-829F-AC74E411CEA3}"/>
              </a:ext>
            </a:extLst>
          </p:cNvPr>
          <p:cNvSpPr txBox="1">
            <a:spLocks/>
          </p:cNvSpPr>
          <p:nvPr/>
        </p:nvSpPr>
        <p:spPr>
          <a:xfrm>
            <a:off x="4307339" y="2217420"/>
            <a:ext cx="6897171" cy="2480310"/>
          </a:xfrm>
          <a:prstGeom prst="rect">
            <a:avLst/>
          </a:prstGeom>
        </p:spPr>
        <p:txBody>
          <a:bodyPr vert="horz" wrap="square" lIns="0" tIns="0" rIns="0" bIns="0" rtlCol="0" anchor="ctr">
            <a:normAutofit/>
          </a:bodyPr>
          <a:lstStyle>
            <a:lvl1pPr algn="l" defTabSz="1088291" rtl="0" eaLnBrk="1" latinLnBrk="0" hangingPunct="1">
              <a:spcBef>
                <a:spcPct val="0"/>
              </a:spcBef>
              <a:buNone/>
              <a:defRPr sz="3600" kern="1200">
                <a:solidFill>
                  <a:schemeClr val="bg1"/>
                </a:solidFill>
                <a:latin typeface="Adobe Clean Light" pitchFamily="34" charset="0"/>
                <a:ea typeface="+mj-ea"/>
                <a:cs typeface="+mj-cs"/>
              </a:defRPr>
            </a:lvl1pPr>
          </a:lstStyle>
          <a:p>
            <a:r>
              <a:rPr lang="en-US" sz="8000" dirty="0">
                <a:solidFill>
                  <a:srgbClr val="FFFFFF"/>
                </a:solidFill>
              </a:rPr>
              <a:t>Adobe Analytics Challenge</a:t>
            </a:r>
          </a:p>
        </p:txBody>
      </p:sp>
      <p:sp>
        <p:nvSpPr>
          <p:cNvPr id="8" name="Subtitle 2">
            <a:extLst>
              <a:ext uri="{FF2B5EF4-FFF2-40B4-BE49-F238E27FC236}">
                <a16:creationId xmlns:a16="http://schemas.microsoft.com/office/drawing/2014/main" id="{65A5621B-9F7B-4047-AA2A-5B2D3334156B}"/>
              </a:ext>
            </a:extLst>
          </p:cNvPr>
          <p:cNvSpPr txBox="1">
            <a:spLocks/>
          </p:cNvSpPr>
          <p:nvPr/>
        </p:nvSpPr>
        <p:spPr>
          <a:xfrm>
            <a:off x="849963" y="1350623"/>
            <a:ext cx="2816535" cy="4457696"/>
          </a:xfrm>
          <a:prstGeom prst="rect">
            <a:avLst/>
          </a:prstGeom>
        </p:spPr>
        <p:txBody>
          <a:bodyPr vert="horz" wrap="square" lIns="0" tIns="0" rIns="0" bIns="0" rtlCol="0" anchor="ctr">
            <a:normAutofit/>
          </a:bodyPr>
          <a:lstStyle>
            <a:lvl1pPr marL="0" indent="0" algn="l" defTabSz="1088291" rtl="0" eaLnBrk="1" latinLnBrk="0" hangingPunct="1">
              <a:spcBef>
                <a:spcPts val="714"/>
              </a:spcBef>
              <a:buClr>
                <a:srgbClr val="665592"/>
              </a:buClr>
              <a:buSzPct val="70000"/>
              <a:buFont typeface="Arial" charset="0"/>
              <a:buNone/>
              <a:defRPr sz="1800" kern="1200">
                <a:solidFill>
                  <a:srgbClr val="00A4E4"/>
                </a:solidFill>
                <a:latin typeface="+mn-lt"/>
                <a:ea typeface="+mn-ea"/>
                <a:cs typeface="+mn-cs"/>
              </a:defRPr>
            </a:lvl1pPr>
            <a:lvl2pPr marL="544145" indent="0" algn="ctr" defTabSz="1088291" rtl="0" eaLnBrk="1" latinLnBrk="0" hangingPunct="1">
              <a:spcBef>
                <a:spcPts val="714"/>
              </a:spcBef>
              <a:buClr>
                <a:srgbClr val="665592"/>
              </a:buClr>
              <a:buSzPct val="70000"/>
              <a:buFont typeface="Arial" charset="0"/>
              <a:buNone/>
              <a:defRPr sz="2000" kern="1200">
                <a:solidFill>
                  <a:schemeClr val="tx1">
                    <a:tint val="75000"/>
                  </a:schemeClr>
                </a:solidFill>
                <a:latin typeface="+mn-lt"/>
                <a:ea typeface="+mn-ea"/>
                <a:cs typeface="+mn-cs"/>
              </a:defRPr>
            </a:lvl2pPr>
            <a:lvl3pPr marL="1088291" indent="0" algn="ctr" defTabSz="1088291" rtl="0" eaLnBrk="1" latinLnBrk="0" hangingPunct="1">
              <a:spcBef>
                <a:spcPts val="714"/>
              </a:spcBef>
              <a:buClr>
                <a:srgbClr val="665592"/>
              </a:buClr>
              <a:buSzPct val="70000"/>
              <a:buFont typeface="Arial" charset="0"/>
              <a:buNone/>
              <a:defRPr sz="1800" kern="1200">
                <a:solidFill>
                  <a:schemeClr val="tx1">
                    <a:tint val="75000"/>
                  </a:schemeClr>
                </a:solidFill>
                <a:latin typeface="+mn-lt"/>
                <a:ea typeface="+mn-ea"/>
                <a:cs typeface="+mn-cs"/>
              </a:defRPr>
            </a:lvl3pPr>
            <a:lvl4pPr marL="1632436" indent="0" algn="ctr" defTabSz="1088291" rtl="0" eaLnBrk="1" latinLnBrk="0" hangingPunct="1">
              <a:spcBef>
                <a:spcPts val="714"/>
              </a:spcBef>
              <a:buClr>
                <a:srgbClr val="665592"/>
              </a:buClr>
              <a:buSzPct val="70000"/>
              <a:buFont typeface="Arial" charset="0"/>
              <a:buNone/>
              <a:defRPr sz="1800" kern="1200">
                <a:solidFill>
                  <a:schemeClr val="tx1">
                    <a:tint val="75000"/>
                  </a:schemeClr>
                </a:solidFill>
                <a:latin typeface="+mn-lt"/>
                <a:ea typeface="+mn-ea"/>
                <a:cs typeface="+mn-cs"/>
              </a:defRPr>
            </a:lvl4pPr>
            <a:lvl5pPr marL="2176581" indent="0" algn="ctr" defTabSz="1088291" rtl="0" eaLnBrk="1" latinLnBrk="0" hangingPunct="1">
              <a:spcBef>
                <a:spcPts val="714"/>
              </a:spcBef>
              <a:buClr>
                <a:srgbClr val="665592"/>
              </a:buClr>
              <a:buSzPct val="70000"/>
              <a:buFont typeface="Arial" charset="0"/>
              <a:buNone/>
              <a:defRPr sz="1400" kern="1200">
                <a:solidFill>
                  <a:schemeClr val="tx1">
                    <a:tint val="75000"/>
                  </a:schemeClr>
                </a:solidFill>
                <a:latin typeface="+mn-lt"/>
                <a:ea typeface="+mn-ea"/>
                <a:cs typeface="+mn-cs"/>
              </a:defRPr>
            </a:lvl5pPr>
            <a:lvl6pPr marL="2720726" indent="0" algn="ctr" defTabSz="1088291"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3264872" indent="0" algn="ctr" defTabSz="1088291"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7pPr>
            <a:lvl8pPr marL="3809017" indent="0" algn="ctr" defTabSz="1088291"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8pPr>
            <a:lvl9pPr marL="4353162" indent="0" algn="ctr" defTabSz="1088291"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9pPr>
          </a:lstStyle>
          <a:p>
            <a:pPr algn="r"/>
            <a:r>
              <a:rPr lang="en-US" sz="2800" dirty="0">
                <a:solidFill>
                  <a:srgbClr val="FFFFFF"/>
                </a:solidFill>
              </a:rPr>
              <a:t>Adobe Analytics 2019</a:t>
            </a:r>
          </a:p>
          <a:p>
            <a:pPr algn="r"/>
            <a:r>
              <a:rPr lang="en-US" sz="2800" dirty="0">
                <a:solidFill>
                  <a:srgbClr val="FFFFFF"/>
                </a:solidFill>
              </a:rPr>
              <a:t>ND D.R.Y. Team</a:t>
            </a:r>
          </a:p>
          <a:p>
            <a:pPr algn="r"/>
            <a:r>
              <a:rPr lang="en-US" sz="2800" dirty="0">
                <a:solidFill>
                  <a:srgbClr val="FFFFFF"/>
                </a:solidFill>
              </a:rPr>
              <a:t>Doris </a:t>
            </a:r>
            <a:r>
              <a:rPr lang="en-US" sz="2800" dirty="0" err="1">
                <a:solidFill>
                  <a:srgbClr val="FFFFFF"/>
                </a:solidFill>
              </a:rPr>
              <a:t>Kuo</a:t>
            </a:r>
            <a:r>
              <a:rPr lang="en-US" sz="2800" dirty="0">
                <a:solidFill>
                  <a:srgbClr val="FFFFFF"/>
                </a:solidFill>
              </a:rPr>
              <a:t> </a:t>
            </a:r>
          </a:p>
          <a:p>
            <a:pPr algn="r"/>
            <a:r>
              <a:rPr lang="en-US" sz="2800" dirty="0" err="1">
                <a:solidFill>
                  <a:srgbClr val="FFFFFF"/>
                </a:solidFill>
              </a:rPr>
              <a:t>Rongbin</a:t>
            </a:r>
            <a:r>
              <a:rPr lang="en-US" sz="2800" dirty="0">
                <a:solidFill>
                  <a:srgbClr val="FFFFFF"/>
                </a:solidFill>
              </a:rPr>
              <a:t> Ye</a:t>
            </a:r>
          </a:p>
          <a:p>
            <a:pPr algn="r"/>
            <a:r>
              <a:rPr lang="en-US" sz="2800" dirty="0">
                <a:solidFill>
                  <a:srgbClr val="FFFFFF"/>
                </a:solidFill>
              </a:rPr>
              <a:t>Ye Yuan </a:t>
            </a:r>
          </a:p>
          <a:p>
            <a:pPr algn="r"/>
            <a:endParaRPr lang="en-US" sz="2800" dirty="0">
              <a:solidFill>
                <a:srgbClr val="FFFFFF"/>
              </a:solidFill>
            </a:endParaRPr>
          </a:p>
        </p:txBody>
      </p:sp>
    </p:spTree>
    <p:extLst>
      <p:ext uri="{BB962C8B-B14F-4D97-AF65-F5344CB8AC3E}">
        <p14:creationId xmlns:p14="http://schemas.microsoft.com/office/powerpoint/2010/main" val="3781514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In-stadium Analysis | MLB Champion GO</a:t>
            </a:r>
          </a:p>
        </p:txBody>
      </p:sp>
      <p:sp>
        <p:nvSpPr>
          <p:cNvPr id="12" name="Title 1">
            <a:extLst>
              <a:ext uri="{FF2B5EF4-FFF2-40B4-BE49-F238E27FC236}">
                <a16:creationId xmlns:a16="http://schemas.microsoft.com/office/drawing/2014/main" id="{8FC8DAEB-FF82-4AFF-945C-82CD4A13B2F4}"/>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ym typeface="Wingdings" panose="05000000000000000000" pitchFamily="2" charset="2"/>
              </a:rPr>
              <a:t>In-stadium audiences normally hold </a:t>
            </a:r>
            <a:r>
              <a:rPr lang="en-US" sz="2400" b="1" dirty="0">
                <a:sym typeface="Wingdings" panose="05000000000000000000" pitchFamily="2" charset="2"/>
              </a:rPr>
              <a:t>their phones </a:t>
            </a:r>
            <a:r>
              <a:rPr lang="en-US" sz="2400" dirty="0">
                <a:sym typeface="Wingdings" panose="05000000000000000000" pitchFamily="2" charset="2"/>
              </a:rPr>
              <a:t>and </a:t>
            </a:r>
            <a:r>
              <a:rPr lang="en-US" sz="2400" b="1" dirty="0">
                <a:sym typeface="Wingdings" panose="05000000000000000000" pitchFamily="2" charset="2"/>
              </a:rPr>
              <a:t>enter then bounce a lot </a:t>
            </a:r>
            <a:r>
              <a:rPr lang="en-US" sz="2400" dirty="0">
                <a:sym typeface="Wingdings" panose="05000000000000000000" pitchFamily="2" charset="2"/>
              </a:rPr>
              <a:t>on related MLB pages, especially before and right after the few hours of game starts</a:t>
            </a:r>
            <a:endParaRPr lang="en-US" sz="2400" dirty="0"/>
          </a:p>
        </p:txBody>
      </p:sp>
      <p:grpSp>
        <p:nvGrpSpPr>
          <p:cNvPr id="4" name="Group 3">
            <a:extLst>
              <a:ext uri="{FF2B5EF4-FFF2-40B4-BE49-F238E27FC236}">
                <a16:creationId xmlns:a16="http://schemas.microsoft.com/office/drawing/2014/main" id="{60109E68-C5EE-4B4F-9D15-7DCFF12B47ED}"/>
              </a:ext>
            </a:extLst>
          </p:cNvPr>
          <p:cNvGrpSpPr/>
          <p:nvPr/>
        </p:nvGrpSpPr>
        <p:grpSpPr>
          <a:xfrm>
            <a:off x="979170" y="1760106"/>
            <a:ext cx="11192949" cy="4900893"/>
            <a:chOff x="1601675" y="1760106"/>
            <a:chExt cx="11192949" cy="4900893"/>
          </a:xfrm>
        </p:grpSpPr>
        <p:sp>
          <p:nvSpPr>
            <p:cNvPr id="5" name="Rectangle 4">
              <a:extLst>
                <a:ext uri="{FF2B5EF4-FFF2-40B4-BE49-F238E27FC236}">
                  <a16:creationId xmlns:a16="http://schemas.microsoft.com/office/drawing/2014/main" id="{F2BE207E-7EAD-48F4-B30B-A2E8BECFAF99}"/>
                </a:ext>
              </a:extLst>
            </p:cNvPr>
            <p:cNvSpPr/>
            <p:nvPr/>
          </p:nvSpPr>
          <p:spPr>
            <a:xfrm>
              <a:off x="10225074" y="6353222"/>
              <a:ext cx="2569550" cy="307777"/>
            </a:xfrm>
            <a:prstGeom prst="rect">
              <a:avLst/>
            </a:prstGeom>
          </p:spPr>
          <p:txBody>
            <a:bodyPr wrap="none">
              <a:spAutoFit/>
            </a:bodyPr>
            <a:lstStyle/>
            <a:p>
              <a:pPr lvl="0">
                <a:defRPr/>
              </a:pPr>
              <a:r>
                <a:rPr lang="en-US" sz="1400" dirty="0">
                  <a:solidFill>
                    <a:schemeClr val="bg1">
                      <a:lumMod val="65000"/>
                    </a:schemeClr>
                  </a:solidFill>
                </a:rPr>
                <a:t>  Date: 2019/10/03 - 2019/10/04</a:t>
              </a:r>
            </a:p>
          </p:txBody>
        </p:sp>
        <p:sp>
          <p:nvSpPr>
            <p:cNvPr id="6" name="Rectangle 5">
              <a:extLst>
                <a:ext uri="{FF2B5EF4-FFF2-40B4-BE49-F238E27FC236}">
                  <a16:creationId xmlns:a16="http://schemas.microsoft.com/office/drawing/2014/main" id="{B94D9DD9-3DDB-40C9-A9F8-961F9C362491}"/>
                </a:ext>
              </a:extLst>
            </p:cNvPr>
            <p:cNvSpPr/>
            <p:nvPr/>
          </p:nvSpPr>
          <p:spPr>
            <a:xfrm>
              <a:off x="10791795" y="5910012"/>
              <a:ext cx="1951366" cy="523220"/>
            </a:xfrm>
            <a:prstGeom prst="rect">
              <a:avLst/>
            </a:prstGeom>
            <a:noFill/>
          </p:spPr>
          <p:txBody>
            <a:bodyPr wrap="square">
              <a:spAutoFit/>
            </a:bodyPr>
            <a:lstStyle/>
            <a:p>
              <a:pPr algn="r"/>
              <a:r>
                <a:rPr lang="en-US" sz="1400" dirty="0">
                  <a:solidFill>
                    <a:schemeClr val="bg1">
                      <a:lumMod val="65000"/>
                    </a:schemeClr>
                  </a:solidFill>
                </a:rPr>
                <a:t>Game Distance and Audience Mobile Data</a:t>
              </a:r>
            </a:p>
          </p:txBody>
        </p:sp>
        <p:grpSp>
          <p:nvGrpSpPr>
            <p:cNvPr id="7" name="Group 6">
              <a:extLst>
                <a:ext uri="{FF2B5EF4-FFF2-40B4-BE49-F238E27FC236}">
                  <a16:creationId xmlns:a16="http://schemas.microsoft.com/office/drawing/2014/main" id="{FCF7F23E-9602-4E79-A962-DFA88528F107}"/>
                </a:ext>
              </a:extLst>
            </p:cNvPr>
            <p:cNvGrpSpPr/>
            <p:nvPr/>
          </p:nvGrpSpPr>
          <p:grpSpPr>
            <a:xfrm>
              <a:off x="1601675" y="1760106"/>
              <a:ext cx="8577877" cy="4791795"/>
              <a:chOff x="1666917" y="1737528"/>
              <a:chExt cx="8577877" cy="4791795"/>
            </a:xfrm>
          </p:grpSpPr>
          <p:grpSp>
            <p:nvGrpSpPr>
              <p:cNvPr id="9" name="Group 8">
                <a:extLst>
                  <a:ext uri="{FF2B5EF4-FFF2-40B4-BE49-F238E27FC236}">
                    <a16:creationId xmlns:a16="http://schemas.microsoft.com/office/drawing/2014/main" id="{93AFD6C5-21EB-471B-9443-DE1B5B23E78F}"/>
                  </a:ext>
                </a:extLst>
              </p:cNvPr>
              <p:cNvGrpSpPr/>
              <p:nvPr/>
            </p:nvGrpSpPr>
            <p:grpSpPr>
              <a:xfrm>
                <a:off x="1666917" y="1766695"/>
                <a:ext cx="8560336" cy="4762628"/>
                <a:chOff x="932852" y="1776817"/>
                <a:chExt cx="8679980" cy="4829193"/>
              </a:xfrm>
            </p:grpSpPr>
            <p:pic>
              <p:nvPicPr>
                <p:cNvPr id="11" name="Picture 10">
                  <a:extLst>
                    <a:ext uri="{FF2B5EF4-FFF2-40B4-BE49-F238E27FC236}">
                      <a16:creationId xmlns:a16="http://schemas.microsoft.com/office/drawing/2014/main" id="{27EE2AB8-F08E-4063-9E60-8E16BD39432D}"/>
                    </a:ext>
                  </a:extLst>
                </p:cNvPr>
                <p:cNvPicPr>
                  <a:picLocks noChangeAspect="1"/>
                </p:cNvPicPr>
                <p:nvPr/>
              </p:nvPicPr>
              <p:blipFill>
                <a:blip r:embed="rId3"/>
                <a:stretch>
                  <a:fillRect/>
                </a:stretch>
              </p:blipFill>
              <p:spPr>
                <a:xfrm>
                  <a:off x="6217066" y="1892985"/>
                  <a:ext cx="3395766" cy="390178"/>
                </a:xfrm>
                <a:prstGeom prst="rect">
                  <a:avLst/>
                </a:prstGeom>
                <a:ln>
                  <a:noFill/>
                </a:ln>
              </p:spPr>
            </p:pic>
            <p:grpSp>
              <p:nvGrpSpPr>
                <p:cNvPr id="13" name="Group 12">
                  <a:extLst>
                    <a:ext uri="{FF2B5EF4-FFF2-40B4-BE49-F238E27FC236}">
                      <a16:creationId xmlns:a16="http://schemas.microsoft.com/office/drawing/2014/main" id="{B3F72591-82A3-45A6-8B26-7A17E57B9783}"/>
                    </a:ext>
                  </a:extLst>
                </p:cNvPr>
                <p:cNvGrpSpPr/>
                <p:nvPr/>
              </p:nvGrpSpPr>
              <p:grpSpPr>
                <a:xfrm>
                  <a:off x="932852" y="1776817"/>
                  <a:ext cx="8679980" cy="4829193"/>
                  <a:chOff x="527963" y="1807106"/>
                  <a:chExt cx="8646161" cy="4810378"/>
                </a:xfrm>
              </p:grpSpPr>
              <p:pic>
                <p:nvPicPr>
                  <p:cNvPr id="14" name="Picture 13">
                    <a:extLst>
                      <a:ext uri="{FF2B5EF4-FFF2-40B4-BE49-F238E27FC236}">
                        <a16:creationId xmlns:a16="http://schemas.microsoft.com/office/drawing/2014/main" id="{6B28B6CC-F385-4FAD-B1C7-CC9A83F2A07C}"/>
                      </a:ext>
                    </a:extLst>
                  </p:cNvPr>
                  <p:cNvPicPr>
                    <a:picLocks noChangeAspect="1"/>
                  </p:cNvPicPr>
                  <p:nvPr/>
                </p:nvPicPr>
                <p:blipFill rotWithShape="1">
                  <a:blip r:embed="rId4"/>
                  <a:srcRect l="26835" t="36612" r="49664" b="55791"/>
                  <a:stretch/>
                </p:blipFill>
                <p:spPr>
                  <a:xfrm>
                    <a:off x="527963" y="1807106"/>
                    <a:ext cx="3270100" cy="594640"/>
                  </a:xfrm>
                  <a:prstGeom prst="rect">
                    <a:avLst/>
                  </a:prstGeom>
                </p:spPr>
              </p:pic>
              <p:grpSp>
                <p:nvGrpSpPr>
                  <p:cNvPr id="15" name="Group 14">
                    <a:extLst>
                      <a:ext uri="{FF2B5EF4-FFF2-40B4-BE49-F238E27FC236}">
                        <a16:creationId xmlns:a16="http://schemas.microsoft.com/office/drawing/2014/main" id="{51371750-4296-4532-9BCE-EF24429B42DD}"/>
                      </a:ext>
                    </a:extLst>
                  </p:cNvPr>
                  <p:cNvGrpSpPr/>
                  <p:nvPr/>
                </p:nvGrpSpPr>
                <p:grpSpPr>
                  <a:xfrm>
                    <a:off x="563400" y="2393576"/>
                    <a:ext cx="8610724" cy="4223908"/>
                    <a:chOff x="563399" y="1189557"/>
                    <a:chExt cx="11065199" cy="5427927"/>
                  </a:xfrm>
                </p:grpSpPr>
                <p:pic>
                  <p:nvPicPr>
                    <p:cNvPr id="16" name="Picture 15">
                      <a:extLst>
                        <a:ext uri="{FF2B5EF4-FFF2-40B4-BE49-F238E27FC236}">
                          <a16:creationId xmlns:a16="http://schemas.microsoft.com/office/drawing/2014/main" id="{51A80AB2-6996-43AC-BBE2-52E73D5E379B}"/>
                        </a:ext>
                      </a:extLst>
                    </p:cNvPr>
                    <p:cNvPicPr>
                      <a:picLocks noChangeAspect="1"/>
                    </p:cNvPicPr>
                    <p:nvPr/>
                  </p:nvPicPr>
                  <p:blipFill rotWithShape="1">
                    <a:blip r:embed="rId5"/>
                    <a:srcRect t="33341"/>
                    <a:stretch/>
                  </p:blipFill>
                  <p:spPr>
                    <a:xfrm>
                      <a:off x="563399" y="2366682"/>
                      <a:ext cx="11065199" cy="4250802"/>
                    </a:xfrm>
                    <a:prstGeom prst="rect">
                      <a:avLst/>
                    </a:prstGeom>
                  </p:spPr>
                </p:pic>
                <p:pic>
                  <p:nvPicPr>
                    <p:cNvPr id="17" name="Picture 16">
                      <a:extLst>
                        <a:ext uri="{FF2B5EF4-FFF2-40B4-BE49-F238E27FC236}">
                          <a16:creationId xmlns:a16="http://schemas.microsoft.com/office/drawing/2014/main" id="{9B73E0B7-FCA2-4E28-9474-FCE7B9C1C633}"/>
                        </a:ext>
                      </a:extLst>
                    </p:cNvPr>
                    <p:cNvPicPr>
                      <a:picLocks noChangeAspect="1"/>
                    </p:cNvPicPr>
                    <p:nvPr/>
                  </p:nvPicPr>
                  <p:blipFill rotWithShape="1">
                    <a:blip r:embed="rId5"/>
                    <a:srcRect b="82509"/>
                    <a:stretch/>
                  </p:blipFill>
                  <p:spPr>
                    <a:xfrm>
                      <a:off x="563399" y="1189557"/>
                      <a:ext cx="11065199" cy="1115425"/>
                    </a:xfrm>
                    <a:prstGeom prst="rect">
                      <a:avLst/>
                    </a:prstGeom>
                  </p:spPr>
                </p:pic>
              </p:grpSp>
            </p:grpSp>
          </p:grpSp>
          <p:sp>
            <p:nvSpPr>
              <p:cNvPr id="10" name="Rectangle 9">
                <a:extLst>
                  <a:ext uri="{FF2B5EF4-FFF2-40B4-BE49-F238E27FC236}">
                    <a16:creationId xmlns:a16="http://schemas.microsoft.com/office/drawing/2014/main" id="{B968F909-FDB2-43BC-95D4-ED6647989E41}"/>
                  </a:ext>
                </a:extLst>
              </p:cNvPr>
              <p:cNvSpPr/>
              <p:nvPr/>
            </p:nvSpPr>
            <p:spPr>
              <a:xfrm>
                <a:off x="1727733" y="1737528"/>
                <a:ext cx="8517061" cy="4783528"/>
              </a:xfrm>
              <a:prstGeom prst="rect">
                <a:avLst/>
              </a:prstGeom>
              <a:solidFill>
                <a:schemeClr val="tx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ED8EE8F6-25C2-4062-92E4-45B8801A36CE}"/>
                </a:ext>
              </a:extLst>
            </p:cNvPr>
            <p:cNvPicPr>
              <a:picLocks noChangeAspect="1"/>
            </p:cNvPicPr>
            <p:nvPr/>
          </p:nvPicPr>
          <p:blipFill rotWithShape="1">
            <a:blip r:embed="rId5"/>
            <a:srcRect l="1688" t="63379" r="302" b="21686"/>
            <a:stretch/>
          </p:blipFill>
          <p:spPr>
            <a:xfrm>
              <a:off x="1806222" y="4752622"/>
              <a:ext cx="8355790" cy="733778"/>
            </a:xfrm>
            <a:prstGeom prst="rect">
              <a:avLst/>
            </a:prstGeom>
          </p:spPr>
        </p:pic>
      </p:grpSp>
    </p:spTree>
    <p:extLst>
      <p:ext uri="{BB962C8B-B14F-4D97-AF65-F5344CB8AC3E}">
        <p14:creationId xmlns:p14="http://schemas.microsoft.com/office/powerpoint/2010/main" val="3540519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In-stadium Analysis | MLB Champion GO</a:t>
            </a:r>
          </a:p>
        </p:txBody>
      </p:sp>
      <p:sp>
        <p:nvSpPr>
          <p:cNvPr id="12" name="Title 1">
            <a:extLst>
              <a:ext uri="{FF2B5EF4-FFF2-40B4-BE49-F238E27FC236}">
                <a16:creationId xmlns:a16="http://schemas.microsoft.com/office/drawing/2014/main" id="{8FC8DAEB-FF82-4AFF-945C-82CD4A13B2F4}"/>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ym typeface="Wingdings" panose="05000000000000000000" pitchFamily="2" charset="2"/>
              </a:rPr>
              <a:t>Creating unique in-stadium experience on </a:t>
            </a:r>
            <a:r>
              <a:rPr lang="en-US" sz="2400" b="1" dirty="0">
                <a:sym typeface="Wingdings" panose="05000000000000000000" pitchFamily="2" charset="2"/>
              </a:rPr>
              <a:t>mobile</a:t>
            </a:r>
            <a:r>
              <a:rPr lang="en-US" sz="2400" dirty="0">
                <a:sym typeface="Wingdings" panose="05000000000000000000" pitchFamily="2" charset="2"/>
              </a:rPr>
              <a:t> during the </a:t>
            </a:r>
            <a:r>
              <a:rPr lang="en-US" sz="2400" b="1" dirty="0">
                <a:sym typeface="Wingdings" panose="05000000000000000000" pitchFamily="2" charset="2"/>
              </a:rPr>
              <a:t>waiting time</a:t>
            </a:r>
            <a:r>
              <a:rPr lang="en-US" sz="2400" dirty="0">
                <a:sym typeface="Wingdings" panose="05000000000000000000" pitchFamily="2" charset="2"/>
              </a:rPr>
              <a:t> </a:t>
            </a:r>
            <a:r>
              <a:rPr lang="en-US" sz="2400" b="1" dirty="0">
                <a:sym typeface="Wingdings" panose="05000000000000000000" pitchFamily="2" charset="2"/>
              </a:rPr>
              <a:t>in stadium </a:t>
            </a:r>
            <a:r>
              <a:rPr lang="en-US" sz="2400" dirty="0">
                <a:sym typeface="Wingdings" panose="05000000000000000000" pitchFamily="2" charset="2"/>
              </a:rPr>
              <a:t>is needed</a:t>
            </a:r>
            <a:endParaRPr lang="en-US" sz="2400" dirty="0"/>
          </a:p>
        </p:txBody>
      </p:sp>
      <p:sp>
        <p:nvSpPr>
          <p:cNvPr id="4" name="Rectangle 3">
            <a:extLst>
              <a:ext uri="{FF2B5EF4-FFF2-40B4-BE49-F238E27FC236}">
                <a16:creationId xmlns:a16="http://schemas.microsoft.com/office/drawing/2014/main" id="{26E05FF5-9948-4428-90CE-3B368C2FB9AF}"/>
              </a:ext>
            </a:extLst>
          </p:cNvPr>
          <p:cNvSpPr/>
          <p:nvPr/>
        </p:nvSpPr>
        <p:spPr>
          <a:xfrm>
            <a:off x="9612832" y="6340525"/>
            <a:ext cx="2569550" cy="307777"/>
          </a:xfrm>
          <a:prstGeom prst="rect">
            <a:avLst/>
          </a:prstGeom>
        </p:spPr>
        <p:txBody>
          <a:bodyPr wrap="none">
            <a:spAutoFit/>
          </a:bodyPr>
          <a:lstStyle/>
          <a:p>
            <a:pPr lvl="0">
              <a:defRPr/>
            </a:pPr>
            <a:r>
              <a:rPr lang="en-US" sz="1400" dirty="0">
                <a:solidFill>
                  <a:schemeClr val="bg1">
                    <a:lumMod val="65000"/>
                  </a:schemeClr>
                </a:solidFill>
              </a:rPr>
              <a:t>  Date: 2019/10/03 - 2019/10/04</a:t>
            </a:r>
          </a:p>
        </p:txBody>
      </p:sp>
      <p:sp>
        <p:nvSpPr>
          <p:cNvPr id="5" name="Title 1">
            <a:extLst>
              <a:ext uri="{FF2B5EF4-FFF2-40B4-BE49-F238E27FC236}">
                <a16:creationId xmlns:a16="http://schemas.microsoft.com/office/drawing/2014/main" id="{061DE931-F405-48D6-8B6A-85F80355834F}"/>
              </a:ext>
            </a:extLst>
          </p:cNvPr>
          <p:cNvSpPr txBox="1">
            <a:spLocks/>
          </p:cNvSpPr>
          <p:nvPr/>
        </p:nvSpPr>
        <p:spPr>
          <a:xfrm>
            <a:off x="883953" y="1017976"/>
            <a:ext cx="10596847" cy="87107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sp>
        <p:nvSpPr>
          <p:cNvPr id="6" name="Rectangle 5">
            <a:extLst>
              <a:ext uri="{FF2B5EF4-FFF2-40B4-BE49-F238E27FC236}">
                <a16:creationId xmlns:a16="http://schemas.microsoft.com/office/drawing/2014/main" id="{E07FE172-6C9D-477A-A74A-2289314C58EE}"/>
              </a:ext>
            </a:extLst>
          </p:cNvPr>
          <p:cNvSpPr/>
          <p:nvPr/>
        </p:nvSpPr>
        <p:spPr>
          <a:xfrm>
            <a:off x="10179553" y="5865507"/>
            <a:ext cx="1951366" cy="523220"/>
          </a:xfrm>
          <a:prstGeom prst="rect">
            <a:avLst/>
          </a:prstGeom>
          <a:noFill/>
        </p:spPr>
        <p:txBody>
          <a:bodyPr wrap="square">
            <a:spAutoFit/>
          </a:bodyPr>
          <a:lstStyle/>
          <a:p>
            <a:pPr algn="r"/>
            <a:r>
              <a:rPr lang="en-US" sz="1400" dirty="0">
                <a:solidFill>
                  <a:schemeClr val="bg1">
                    <a:lumMod val="65000"/>
                  </a:schemeClr>
                </a:solidFill>
              </a:rPr>
              <a:t>Game Distance and Audience Mobile Data</a:t>
            </a:r>
          </a:p>
        </p:txBody>
      </p:sp>
      <p:grpSp>
        <p:nvGrpSpPr>
          <p:cNvPr id="7" name="Group 6">
            <a:extLst>
              <a:ext uri="{FF2B5EF4-FFF2-40B4-BE49-F238E27FC236}">
                <a16:creationId xmlns:a16="http://schemas.microsoft.com/office/drawing/2014/main" id="{9A897A4D-80E9-4CDE-A7A5-F41866BB9277}"/>
              </a:ext>
            </a:extLst>
          </p:cNvPr>
          <p:cNvGrpSpPr/>
          <p:nvPr/>
        </p:nvGrpSpPr>
        <p:grpSpPr>
          <a:xfrm>
            <a:off x="983492" y="1760106"/>
            <a:ext cx="8577877" cy="4791795"/>
            <a:chOff x="1666917" y="1737528"/>
            <a:chExt cx="8577877" cy="4791795"/>
          </a:xfrm>
        </p:grpSpPr>
        <p:grpSp>
          <p:nvGrpSpPr>
            <p:cNvPr id="8" name="Group 7">
              <a:extLst>
                <a:ext uri="{FF2B5EF4-FFF2-40B4-BE49-F238E27FC236}">
                  <a16:creationId xmlns:a16="http://schemas.microsoft.com/office/drawing/2014/main" id="{28D36109-20F6-4C3F-A9D2-8B094054D7A7}"/>
                </a:ext>
              </a:extLst>
            </p:cNvPr>
            <p:cNvGrpSpPr/>
            <p:nvPr/>
          </p:nvGrpSpPr>
          <p:grpSpPr>
            <a:xfrm>
              <a:off x="1666917" y="1766695"/>
              <a:ext cx="8560336" cy="4762628"/>
              <a:chOff x="932852" y="1776817"/>
              <a:chExt cx="8679980" cy="4829193"/>
            </a:xfrm>
          </p:grpSpPr>
          <p:pic>
            <p:nvPicPr>
              <p:cNvPr id="10" name="Picture 9">
                <a:extLst>
                  <a:ext uri="{FF2B5EF4-FFF2-40B4-BE49-F238E27FC236}">
                    <a16:creationId xmlns:a16="http://schemas.microsoft.com/office/drawing/2014/main" id="{BFBA20AF-5CF1-486A-9578-B9457963F1AA}"/>
                  </a:ext>
                </a:extLst>
              </p:cNvPr>
              <p:cNvPicPr>
                <a:picLocks noChangeAspect="1"/>
              </p:cNvPicPr>
              <p:nvPr/>
            </p:nvPicPr>
            <p:blipFill>
              <a:blip r:embed="rId3"/>
              <a:stretch>
                <a:fillRect/>
              </a:stretch>
            </p:blipFill>
            <p:spPr>
              <a:xfrm>
                <a:off x="6217066" y="1892985"/>
                <a:ext cx="3395766" cy="390178"/>
              </a:xfrm>
              <a:prstGeom prst="rect">
                <a:avLst/>
              </a:prstGeom>
              <a:ln>
                <a:noFill/>
              </a:ln>
            </p:spPr>
          </p:pic>
          <p:grpSp>
            <p:nvGrpSpPr>
              <p:cNvPr id="11" name="Group 10">
                <a:extLst>
                  <a:ext uri="{FF2B5EF4-FFF2-40B4-BE49-F238E27FC236}">
                    <a16:creationId xmlns:a16="http://schemas.microsoft.com/office/drawing/2014/main" id="{9D107A77-9046-4F95-97FF-7BB6127323B3}"/>
                  </a:ext>
                </a:extLst>
              </p:cNvPr>
              <p:cNvGrpSpPr/>
              <p:nvPr/>
            </p:nvGrpSpPr>
            <p:grpSpPr>
              <a:xfrm>
                <a:off x="932852" y="1776817"/>
                <a:ext cx="8679980" cy="4829193"/>
                <a:chOff x="527963" y="1807106"/>
                <a:chExt cx="8646161" cy="4810378"/>
              </a:xfrm>
            </p:grpSpPr>
            <p:pic>
              <p:nvPicPr>
                <p:cNvPr id="13" name="Picture 12">
                  <a:extLst>
                    <a:ext uri="{FF2B5EF4-FFF2-40B4-BE49-F238E27FC236}">
                      <a16:creationId xmlns:a16="http://schemas.microsoft.com/office/drawing/2014/main" id="{357EA9A0-A2F7-47DF-B9B2-1CBEB07CBB02}"/>
                    </a:ext>
                  </a:extLst>
                </p:cNvPr>
                <p:cNvPicPr>
                  <a:picLocks noChangeAspect="1"/>
                </p:cNvPicPr>
                <p:nvPr/>
              </p:nvPicPr>
              <p:blipFill rotWithShape="1">
                <a:blip r:embed="rId4"/>
                <a:srcRect l="26835" t="36612" r="49664" b="55791"/>
                <a:stretch/>
              </p:blipFill>
              <p:spPr>
                <a:xfrm>
                  <a:off x="527963" y="1807106"/>
                  <a:ext cx="3270100" cy="594640"/>
                </a:xfrm>
                <a:prstGeom prst="rect">
                  <a:avLst/>
                </a:prstGeom>
              </p:spPr>
            </p:pic>
            <p:grpSp>
              <p:nvGrpSpPr>
                <p:cNvPr id="14" name="Group 13">
                  <a:extLst>
                    <a:ext uri="{FF2B5EF4-FFF2-40B4-BE49-F238E27FC236}">
                      <a16:creationId xmlns:a16="http://schemas.microsoft.com/office/drawing/2014/main" id="{1184ED3A-B964-4439-997A-549C29E5024A}"/>
                    </a:ext>
                  </a:extLst>
                </p:cNvPr>
                <p:cNvGrpSpPr/>
                <p:nvPr/>
              </p:nvGrpSpPr>
              <p:grpSpPr>
                <a:xfrm>
                  <a:off x="563400" y="2393576"/>
                  <a:ext cx="8610724" cy="4223908"/>
                  <a:chOff x="563399" y="1189557"/>
                  <a:chExt cx="11065199" cy="5427927"/>
                </a:xfrm>
              </p:grpSpPr>
              <p:pic>
                <p:nvPicPr>
                  <p:cNvPr id="15" name="Picture 14">
                    <a:extLst>
                      <a:ext uri="{FF2B5EF4-FFF2-40B4-BE49-F238E27FC236}">
                        <a16:creationId xmlns:a16="http://schemas.microsoft.com/office/drawing/2014/main" id="{323A6962-7A0D-4605-BF2C-D43349BD316C}"/>
                      </a:ext>
                    </a:extLst>
                  </p:cNvPr>
                  <p:cNvPicPr>
                    <a:picLocks noChangeAspect="1"/>
                  </p:cNvPicPr>
                  <p:nvPr/>
                </p:nvPicPr>
                <p:blipFill rotWithShape="1">
                  <a:blip r:embed="rId5"/>
                  <a:srcRect t="33341"/>
                  <a:stretch/>
                </p:blipFill>
                <p:spPr>
                  <a:xfrm>
                    <a:off x="563399" y="2366682"/>
                    <a:ext cx="11065199" cy="4250802"/>
                  </a:xfrm>
                  <a:prstGeom prst="rect">
                    <a:avLst/>
                  </a:prstGeom>
                </p:spPr>
              </p:pic>
              <p:pic>
                <p:nvPicPr>
                  <p:cNvPr id="16" name="Picture 15">
                    <a:extLst>
                      <a:ext uri="{FF2B5EF4-FFF2-40B4-BE49-F238E27FC236}">
                        <a16:creationId xmlns:a16="http://schemas.microsoft.com/office/drawing/2014/main" id="{31D35EE6-727D-4B3F-854D-432FB6D2CF2D}"/>
                      </a:ext>
                    </a:extLst>
                  </p:cNvPr>
                  <p:cNvPicPr>
                    <a:picLocks noChangeAspect="1"/>
                  </p:cNvPicPr>
                  <p:nvPr/>
                </p:nvPicPr>
                <p:blipFill rotWithShape="1">
                  <a:blip r:embed="rId5"/>
                  <a:srcRect b="82509"/>
                  <a:stretch/>
                </p:blipFill>
                <p:spPr>
                  <a:xfrm>
                    <a:off x="563399" y="1189557"/>
                    <a:ext cx="11065199" cy="1115425"/>
                  </a:xfrm>
                  <a:prstGeom prst="rect">
                    <a:avLst/>
                  </a:prstGeom>
                </p:spPr>
              </p:pic>
            </p:grpSp>
          </p:grpSp>
        </p:grpSp>
        <p:sp>
          <p:nvSpPr>
            <p:cNvPr id="9" name="Rectangle 8">
              <a:extLst>
                <a:ext uri="{FF2B5EF4-FFF2-40B4-BE49-F238E27FC236}">
                  <a16:creationId xmlns:a16="http://schemas.microsoft.com/office/drawing/2014/main" id="{E5399B5B-E01C-46A8-9938-655982B3CC31}"/>
                </a:ext>
              </a:extLst>
            </p:cNvPr>
            <p:cNvSpPr/>
            <p:nvPr/>
          </p:nvSpPr>
          <p:spPr>
            <a:xfrm>
              <a:off x="1727733" y="1737528"/>
              <a:ext cx="8517061" cy="4783528"/>
            </a:xfrm>
            <a:prstGeom prst="rect">
              <a:avLst/>
            </a:prstGeom>
            <a:solidFill>
              <a:schemeClr val="tx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16">
            <a:extLst>
              <a:ext uri="{FF2B5EF4-FFF2-40B4-BE49-F238E27FC236}">
                <a16:creationId xmlns:a16="http://schemas.microsoft.com/office/drawing/2014/main" id="{243407D3-86EA-431C-A1EB-B62BAC3AC558}"/>
              </a:ext>
            </a:extLst>
          </p:cNvPr>
          <p:cNvPicPr>
            <a:picLocks noChangeAspect="1"/>
          </p:cNvPicPr>
          <p:nvPr/>
        </p:nvPicPr>
        <p:blipFill rotWithShape="1">
          <a:blip r:embed="rId5"/>
          <a:srcRect l="28700" t="63379" r="302" b="21686"/>
          <a:stretch/>
        </p:blipFill>
        <p:spPr>
          <a:xfrm>
            <a:off x="3490973" y="4752622"/>
            <a:ext cx="6052856" cy="733778"/>
          </a:xfrm>
          <a:prstGeom prst="rect">
            <a:avLst/>
          </a:prstGeom>
        </p:spPr>
      </p:pic>
      <p:pic>
        <p:nvPicPr>
          <p:cNvPr id="3" name="Picture 2">
            <a:extLst>
              <a:ext uri="{FF2B5EF4-FFF2-40B4-BE49-F238E27FC236}">
                <a16:creationId xmlns:a16="http://schemas.microsoft.com/office/drawing/2014/main" id="{A0B88264-8D2D-4238-B792-3DC84F79232A}"/>
              </a:ext>
            </a:extLst>
          </p:cNvPr>
          <p:cNvPicPr>
            <a:picLocks noChangeAspect="1"/>
          </p:cNvPicPr>
          <p:nvPr/>
        </p:nvPicPr>
        <p:blipFill rotWithShape="1">
          <a:blip r:embed="rId6"/>
          <a:srcRect t="5574"/>
          <a:stretch/>
        </p:blipFill>
        <p:spPr>
          <a:xfrm>
            <a:off x="1155005" y="4613031"/>
            <a:ext cx="8388823" cy="1076505"/>
          </a:xfrm>
          <a:prstGeom prst="rect">
            <a:avLst/>
          </a:prstGeom>
        </p:spPr>
      </p:pic>
    </p:spTree>
    <p:extLst>
      <p:ext uri="{BB962C8B-B14F-4D97-AF65-F5344CB8AC3E}">
        <p14:creationId xmlns:p14="http://schemas.microsoft.com/office/powerpoint/2010/main" val="2480342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869385" cy="411162"/>
          </a:xfrm>
        </p:spPr>
        <p:txBody>
          <a:bodyPr/>
          <a:lstStyle/>
          <a:p>
            <a:r>
              <a:rPr lang="en-US" sz="4000" b="1" dirty="0"/>
              <a:t>Potential Purchaser | </a:t>
            </a:r>
            <a:r>
              <a:rPr lang="en-US" sz="4000" b="1" dirty="0">
                <a:latin typeface="Calibri" panose="020F0502020204030204" pitchFamily="34" charset="0"/>
                <a:cs typeface="Calibri" panose="020F0502020204030204" pitchFamily="34" charset="0"/>
              </a:rPr>
              <a:t>Team Membership Strategy</a:t>
            </a:r>
            <a:endParaRPr lang="en-US" sz="4000" b="1" dirty="0"/>
          </a:p>
        </p:txBody>
      </p:sp>
      <p:sp>
        <p:nvSpPr>
          <p:cNvPr id="12" name="Title 1">
            <a:extLst>
              <a:ext uri="{FF2B5EF4-FFF2-40B4-BE49-F238E27FC236}">
                <a16:creationId xmlns:a16="http://schemas.microsoft.com/office/drawing/2014/main" id="{8FC8DAEB-FF82-4AFF-945C-82CD4A13B2F4}"/>
              </a:ext>
            </a:extLst>
          </p:cNvPr>
          <p:cNvSpPr txBox="1">
            <a:spLocks/>
          </p:cNvSpPr>
          <p:nvPr/>
        </p:nvSpPr>
        <p:spPr>
          <a:xfrm>
            <a:off x="797576" y="753549"/>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ym typeface="Wingdings" panose="05000000000000000000" pitchFamily="2" charset="2"/>
              </a:rPr>
              <a:t>Increasing </a:t>
            </a:r>
            <a:r>
              <a:rPr lang="en-US" sz="2400" b="1" dirty="0">
                <a:sym typeface="Wingdings" panose="05000000000000000000" pitchFamily="2" charset="2"/>
              </a:rPr>
              <a:t>team engage visit</a:t>
            </a:r>
            <a:r>
              <a:rPr lang="en-US" sz="2400" dirty="0">
                <a:sym typeface="Wingdings" panose="05000000000000000000" pitchFamily="2" charset="2"/>
              </a:rPr>
              <a:t> and spend time will </a:t>
            </a:r>
            <a:r>
              <a:rPr lang="en-US" sz="2400" b="1" dirty="0">
                <a:sym typeface="Wingdings" panose="05000000000000000000" pitchFamily="2" charset="2"/>
              </a:rPr>
              <a:t>boost</a:t>
            </a:r>
            <a:r>
              <a:rPr lang="en-US" sz="2400" dirty="0">
                <a:sym typeface="Wingdings" panose="05000000000000000000" pitchFamily="2" charset="2"/>
              </a:rPr>
              <a:t> </a:t>
            </a:r>
            <a:r>
              <a:rPr lang="en-US" sz="2400" b="1" dirty="0">
                <a:sym typeface="Wingdings" panose="05000000000000000000" pitchFamily="2" charset="2"/>
              </a:rPr>
              <a:t>purchase volume</a:t>
            </a:r>
            <a:r>
              <a:rPr lang="en-US" sz="2400" dirty="0"/>
              <a:t> </a:t>
            </a:r>
          </a:p>
        </p:txBody>
      </p:sp>
      <p:sp>
        <p:nvSpPr>
          <p:cNvPr id="4" name="Rectangle 3">
            <a:extLst>
              <a:ext uri="{FF2B5EF4-FFF2-40B4-BE49-F238E27FC236}">
                <a16:creationId xmlns:a16="http://schemas.microsoft.com/office/drawing/2014/main" id="{AB23605B-466D-4684-A12B-8209EDBA0F79}"/>
              </a:ext>
            </a:extLst>
          </p:cNvPr>
          <p:cNvSpPr/>
          <p:nvPr/>
        </p:nvSpPr>
        <p:spPr>
          <a:xfrm>
            <a:off x="10635164" y="5866451"/>
            <a:ext cx="1547218" cy="523220"/>
          </a:xfrm>
          <a:prstGeom prst="rect">
            <a:avLst/>
          </a:prstGeom>
        </p:spPr>
        <p:txBody>
          <a:bodyPr wrap="none">
            <a:spAutoFit/>
          </a:bodyPr>
          <a:lstStyle/>
          <a:p>
            <a:pPr lvl="0" algn="r">
              <a:defRPr/>
            </a:pPr>
            <a:r>
              <a:rPr lang="en-US" sz="1400" dirty="0">
                <a:solidFill>
                  <a:schemeClr val="bg1">
                    <a:lumMod val="65000"/>
                  </a:schemeClr>
                </a:solidFill>
              </a:rPr>
              <a:t>Randomly sample </a:t>
            </a:r>
          </a:p>
          <a:p>
            <a:pPr lvl="0" algn="r">
              <a:defRPr/>
            </a:pPr>
            <a:r>
              <a:rPr lang="en-US" sz="1400" dirty="0">
                <a:solidFill>
                  <a:schemeClr val="bg1">
                    <a:lumMod val="65000"/>
                  </a:schemeClr>
                </a:solidFill>
              </a:rPr>
              <a:t>10% visitors in app</a:t>
            </a:r>
          </a:p>
        </p:txBody>
      </p:sp>
      <p:sp>
        <p:nvSpPr>
          <p:cNvPr id="5" name="Rectangle 4">
            <a:extLst>
              <a:ext uri="{FF2B5EF4-FFF2-40B4-BE49-F238E27FC236}">
                <a16:creationId xmlns:a16="http://schemas.microsoft.com/office/drawing/2014/main" id="{9B572757-E238-4E79-9DCB-BED5D6F01B1B}"/>
              </a:ext>
            </a:extLst>
          </p:cNvPr>
          <p:cNvSpPr/>
          <p:nvPr/>
        </p:nvSpPr>
        <p:spPr>
          <a:xfrm>
            <a:off x="9612832" y="6346456"/>
            <a:ext cx="2569550" cy="307777"/>
          </a:xfrm>
          <a:prstGeom prst="rect">
            <a:avLst/>
          </a:prstGeom>
        </p:spPr>
        <p:txBody>
          <a:bodyPr wrap="none">
            <a:spAutoFit/>
          </a:bodyPr>
          <a:lstStyle/>
          <a:p>
            <a:pPr lvl="0">
              <a:defRPr/>
            </a:pPr>
            <a:r>
              <a:rPr lang="en-US" sz="1400" dirty="0">
                <a:solidFill>
                  <a:schemeClr val="bg1">
                    <a:lumMod val="65000"/>
                  </a:schemeClr>
                </a:solidFill>
              </a:rPr>
              <a:t>  Date: 2017/10/01 - 2019/10/01</a:t>
            </a:r>
          </a:p>
        </p:txBody>
      </p:sp>
      <p:pic>
        <p:nvPicPr>
          <p:cNvPr id="6" name="Picture 5">
            <a:extLst>
              <a:ext uri="{FF2B5EF4-FFF2-40B4-BE49-F238E27FC236}">
                <a16:creationId xmlns:a16="http://schemas.microsoft.com/office/drawing/2014/main" id="{96FC841E-0F28-4F97-8470-8EA4BB07A79B}"/>
              </a:ext>
            </a:extLst>
          </p:cNvPr>
          <p:cNvPicPr>
            <a:picLocks noChangeAspect="1"/>
          </p:cNvPicPr>
          <p:nvPr/>
        </p:nvPicPr>
        <p:blipFill>
          <a:blip r:embed="rId3"/>
          <a:stretch>
            <a:fillRect/>
          </a:stretch>
        </p:blipFill>
        <p:spPr>
          <a:xfrm>
            <a:off x="1956457" y="4663722"/>
            <a:ext cx="7571365" cy="1978248"/>
          </a:xfrm>
          <a:prstGeom prst="rect">
            <a:avLst/>
          </a:prstGeom>
        </p:spPr>
      </p:pic>
      <p:pic>
        <p:nvPicPr>
          <p:cNvPr id="7" name="Picture 6">
            <a:extLst>
              <a:ext uri="{FF2B5EF4-FFF2-40B4-BE49-F238E27FC236}">
                <a16:creationId xmlns:a16="http://schemas.microsoft.com/office/drawing/2014/main" id="{61A55D5C-0084-4057-A580-F73C1D2090B8}"/>
              </a:ext>
            </a:extLst>
          </p:cNvPr>
          <p:cNvPicPr>
            <a:picLocks noChangeAspect="1"/>
          </p:cNvPicPr>
          <p:nvPr/>
        </p:nvPicPr>
        <p:blipFill>
          <a:blip r:embed="rId4"/>
          <a:stretch>
            <a:fillRect/>
          </a:stretch>
        </p:blipFill>
        <p:spPr>
          <a:xfrm>
            <a:off x="1956457" y="1555113"/>
            <a:ext cx="7571365" cy="2826716"/>
          </a:xfrm>
          <a:prstGeom prst="rect">
            <a:avLst/>
          </a:prstGeom>
        </p:spPr>
      </p:pic>
      <p:sp>
        <p:nvSpPr>
          <p:cNvPr id="8" name="Title 1">
            <a:extLst>
              <a:ext uri="{FF2B5EF4-FFF2-40B4-BE49-F238E27FC236}">
                <a16:creationId xmlns:a16="http://schemas.microsoft.com/office/drawing/2014/main" id="{47328EC7-ABD9-4FD1-9BC6-8388D5EC7E24}"/>
              </a:ext>
            </a:extLst>
          </p:cNvPr>
          <p:cNvSpPr txBox="1">
            <a:spLocks/>
          </p:cNvSpPr>
          <p:nvPr/>
        </p:nvSpPr>
        <p:spPr>
          <a:xfrm>
            <a:off x="883953" y="1017976"/>
            <a:ext cx="10596847" cy="87107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sym typeface="Wingdings" panose="05000000000000000000" pitchFamily="2" charset="2"/>
            </a:endParaRPr>
          </a:p>
        </p:txBody>
      </p:sp>
    </p:spTree>
    <p:extLst>
      <p:ext uri="{BB962C8B-B14F-4D97-AF65-F5344CB8AC3E}">
        <p14:creationId xmlns:p14="http://schemas.microsoft.com/office/powerpoint/2010/main" val="302993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Challenge in Stream | Tokenized Gamble </a:t>
            </a:r>
          </a:p>
        </p:txBody>
      </p:sp>
      <p:sp>
        <p:nvSpPr>
          <p:cNvPr id="12" name="Title 1">
            <a:extLst>
              <a:ext uri="{FF2B5EF4-FFF2-40B4-BE49-F238E27FC236}">
                <a16:creationId xmlns:a16="http://schemas.microsoft.com/office/drawing/2014/main" id="{8FC8DAEB-FF82-4AFF-945C-82CD4A13B2F4}"/>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dirty="0"/>
              <a:t>The </a:t>
            </a:r>
            <a:r>
              <a:rPr lang="en-US" altLang="zh-TW" sz="2400" b="1" dirty="0"/>
              <a:t>time spent for stream</a:t>
            </a:r>
            <a:r>
              <a:rPr lang="en-US" altLang="zh-TW" sz="2400" dirty="0"/>
              <a:t> element, which our customers appreciate mostly, has gradually </a:t>
            </a:r>
            <a:r>
              <a:rPr lang="en-US" altLang="zh-TW" sz="2400" b="1" dirty="0"/>
              <a:t>decreased</a:t>
            </a:r>
            <a:r>
              <a:rPr lang="en-US" altLang="zh-TW" sz="2400" dirty="0"/>
              <a:t>. We should add more appealing elements in the stream</a:t>
            </a:r>
            <a:endParaRPr lang="en-US" sz="2400" dirty="0"/>
          </a:p>
        </p:txBody>
      </p:sp>
      <p:pic>
        <p:nvPicPr>
          <p:cNvPr id="4" name="Picture 3">
            <a:extLst>
              <a:ext uri="{FF2B5EF4-FFF2-40B4-BE49-F238E27FC236}">
                <a16:creationId xmlns:a16="http://schemas.microsoft.com/office/drawing/2014/main" id="{8ED7586B-090A-4965-A9F8-396C8377BD5F}"/>
              </a:ext>
            </a:extLst>
          </p:cNvPr>
          <p:cNvPicPr>
            <a:picLocks noChangeAspect="1"/>
          </p:cNvPicPr>
          <p:nvPr/>
        </p:nvPicPr>
        <p:blipFill rotWithShape="1">
          <a:blip r:embed="rId3"/>
          <a:srcRect l="4131" t="32020" r="3140" b="3399"/>
          <a:stretch/>
        </p:blipFill>
        <p:spPr>
          <a:xfrm>
            <a:off x="1118376" y="2241715"/>
            <a:ext cx="9775402" cy="3507496"/>
          </a:xfrm>
          <a:prstGeom prst="rect">
            <a:avLst/>
          </a:prstGeom>
        </p:spPr>
      </p:pic>
      <p:sp>
        <p:nvSpPr>
          <p:cNvPr id="5" name="Rectangle 4">
            <a:extLst>
              <a:ext uri="{FF2B5EF4-FFF2-40B4-BE49-F238E27FC236}">
                <a16:creationId xmlns:a16="http://schemas.microsoft.com/office/drawing/2014/main" id="{DB0E651F-90FE-4DD9-BA58-83739E17B13A}"/>
              </a:ext>
            </a:extLst>
          </p:cNvPr>
          <p:cNvSpPr/>
          <p:nvPr/>
        </p:nvSpPr>
        <p:spPr>
          <a:xfrm>
            <a:off x="9612832" y="6355074"/>
            <a:ext cx="2569550" cy="307777"/>
          </a:xfrm>
          <a:prstGeom prst="rect">
            <a:avLst/>
          </a:prstGeom>
        </p:spPr>
        <p:txBody>
          <a:bodyPr wrap="none">
            <a:spAutoFit/>
          </a:bodyPr>
          <a:lstStyle/>
          <a:p>
            <a:pPr lvl="0">
              <a:defRPr/>
            </a:pPr>
            <a:r>
              <a:rPr lang="en-US" sz="1400" dirty="0">
                <a:solidFill>
                  <a:schemeClr val="bg1">
                    <a:lumMod val="65000"/>
                  </a:schemeClr>
                </a:solidFill>
              </a:rPr>
              <a:t>  Date: 2018/10/01 - 2019/10/07</a:t>
            </a:r>
          </a:p>
        </p:txBody>
      </p:sp>
      <p:sp>
        <p:nvSpPr>
          <p:cNvPr id="6" name="Rectangle 5">
            <a:extLst>
              <a:ext uri="{FF2B5EF4-FFF2-40B4-BE49-F238E27FC236}">
                <a16:creationId xmlns:a16="http://schemas.microsoft.com/office/drawing/2014/main" id="{60E0BAA5-9430-4473-AABB-944BD6B36324}"/>
              </a:ext>
            </a:extLst>
          </p:cNvPr>
          <p:cNvSpPr/>
          <p:nvPr/>
        </p:nvSpPr>
        <p:spPr>
          <a:xfrm>
            <a:off x="10001956" y="5875069"/>
            <a:ext cx="2099733" cy="523220"/>
          </a:xfrm>
          <a:prstGeom prst="rect">
            <a:avLst/>
          </a:prstGeom>
        </p:spPr>
        <p:txBody>
          <a:bodyPr wrap="square">
            <a:spAutoFit/>
          </a:bodyPr>
          <a:lstStyle/>
          <a:p>
            <a:pPr algn="r"/>
            <a:r>
              <a:rPr lang="en-US" sz="1400" dirty="0">
                <a:solidFill>
                  <a:schemeClr val="bg1">
                    <a:lumMod val="65000"/>
                  </a:schemeClr>
                </a:solidFill>
              </a:rPr>
              <a:t>Mobile – audience on stream pages</a:t>
            </a:r>
          </a:p>
        </p:txBody>
      </p:sp>
    </p:spTree>
    <p:extLst>
      <p:ext uri="{BB962C8B-B14F-4D97-AF65-F5344CB8AC3E}">
        <p14:creationId xmlns:p14="http://schemas.microsoft.com/office/powerpoint/2010/main" val="165998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Combination of Elements | Tokenized Gamble </a:t>
            </a:r>
          </a:p>
        </p:txBody>
      </p:sp>
      <p:sp>
        <p:nvSpPr>
          <p:cNvPr id="12" name="Title 1">
            <a:extLst>
              <a:ext uri="{FF2B5EF4-FFF2-40B4-BE49-F238E27FC236}">
                <a16:creationId xmlns:a16="http://schemas.microsoft.com/office/drawing/2014/main" id="{8FC8DAEB-FF82-4AFF-945C-82CD4A13B2F4}"/>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Among events and campaigns, </a:t>
            </a:r>
            <a:r>
              <a:rPr lang="en-US" sz="2400" b="1" dirty="0"/>
              <a:t>MLB bracket challenges </a:t>
            </a:r>
            <a:r>
              <a:rPr lang="en-US" sz="2400" dirty="0"/>
              <a:t>proven to </a:t>
            </a:r>
            <a:r>
              <a:rPr lang="en-US" sz="2400" b="1" dirty="0"/>
              <a:t>double the retention rate</a:t>
            </a:r>
            <a:r>
              <a:rPr lang="en-US" sz="2400" dirty="0"/>
              <a:t>, which is an element appealing enough to add into stream</a:t>
            </a:r>
          </a:p>
        </p:txBody>
      </p:sp>
      <p:sp>
        <p:nvSpPr>
          <p:cNvPr id="8" name="Rectangle 7">
            <a:extLst>
              <a:ext uri="{FF2B5EF4-FFF2-40B4-BE49-F238E27FC236}">
                <a16:creationId xmlns:a16="http://schemas.microsoft.com/office/drawing/2014/main" id="{3F6C7F56-4B93-4668-8FCC-C9CD8C05BB46}"/>
              </a:ext>
            </a:extLst>
          </p:cNvPr>
          <p:cNvSpPr/>
          <p:nvPr/>
        </p:nvSpPr>
        <p:spPr>
          <a:xfrm>
            <a:off x="9612832" y="6388933"/>
            <a:ext cx="2660921" cy="307777"/>
          </a:xfrm>
          <a:prstGeom prst="rect">
            <a:avLst/>
          </a:prstGeom>
        </p:spPr>
        <p:txBody>
          <a:bodyPr wrap="none">
            <a:spAutoFit/>
          </a:bodyPr>
          <a:lstStyle/>
          <a:p>
            <a:pPr lvl="0">
              <a:defRPr/>
            </a:pPr>
            <a:r>
              <a:rPr lang="en-US" sz="1400" dirty="0">
                <a:solidFill>
                  <a:schemeClr val="bg1">
                    <a:lumMod val="65000"/>
                  </a:schemeClr>
                </a:solidFill>
              </a:rPr>
              <a:t>  Date: 2018/09/20 - 2018/10/31</a:t>
            </a:r>
          </a:p>
        </p:txBody>
      </p:sp>
      <p:pic>
        <p:nvPicPr>
          <p:cNvPr id="3" name="Picture 2">
            <a:extLst>
              <a:ext uri="{FF2B5EF4-FFF2-40B4-BE49-F238E27FC236}">
                <a16:creationId xmlns:a16="http://schemas.microsoft.com/office/drawing/2014/main" id="{77050EB9-4119-4A50-9EA1-91C0B3601EBC}"/>
              </a:ext>
            </a:extLst>
          </p:cNvPr>
          <p:cNvPicPr>
            <a:picLocks noChangeAspect="1"/>
          </p:cNvPicPr>
          <p:nvPr/>
        </p:nvPicPr>
        <p:blipFill>
          <a:blip r:embed="rId3"/>
          <a:stretch>
            <a:fillRect/>
          </a:stretch>
        </p:blipFill>
        <p:spPr>
          <a:xfrm>
            <a:off x="397841" y="2152124"/>
            <a:ext cx="5698159" cy="3617372"/>
          </a:xfrm>
          <a:prstGeom prst="rect">
            <a:avLst/>
          </a:prstGeom>
        </p:spPr>
      </p:pic>
      <p:pic>
        <p:nvPicPr>
          <p:cNvPr id="9" name="Picture 8">
            <a:extLst>
              <a:ext uri="{FF2B5EF4-FFF2-40B4-BE49-F238E27FC236}">
                <a16:creationId xmlns:a16="http://schemas.microsoft.com/office/drawing/2014/main" id="{7D2A1EBB-7797-4238-B19A-B8A1059C3D15}"/>
              </a:ext>
            </a:extLst>
          </p:cNvPr>
          <p:cNvPicPr>
            <a:picLocks noChangeAspect="1"/>
          </p:cNvPicPr>
          <p:nvPr/>
        </p:nvPicPr>
        <p:blipFill>
          <a:blip r:embed="rId4"/>
          <a:stretch>
            <a:fillRect/>
          </a:stretch>
        </p:blipFill>
        <p:spPr>
          <a:xfrm>
            <a:off x="6215390" y="2147803"/>
            <a:ext cx="5723769" cy="3617371"/>
          </a:xfrm>
          <a:prstGeom prst="rect">
            <a:avLst/>
          </a:prstGeom>
        </p:spPr>
      </p:pic>
      <p:grpSp>
        <p:nvGrpSpPr>
          <p:cNvPr id="10" name="Group 9">
            <a:extLst>
              <a:ext uri="{FF2B5EF4-FFF2-40B4-BE49-F238E27FC236}">
                <a16:creationId xmlns:a16="http://schemas.microsoft.com/office/drawing/2014/main" id="{118A5A70-E71B-4252-8313-2A1CBF6CE7A3}"/>
              </a:ext>
            </a:extLst>
          </p:cNvPr>
          <p:cNvGrpSpPr/>
          <p:nvPr/>
        </p:nvGrpSpPr>
        <p:grpSpPr>
          <a:xfrm>
            <a:off x="397841" y="2147803"/>
            <a:ext cx="11538568" cy="3761507"/>
            <a:chOff x="397841" y="2147803"/>
            <a:chExt cx="11538568" cy="3761507"/>
          </a:xfrm>
        </p:grpSpPr>
        <p:sp>
          <p:nvSpPr>
            <p:cNvPr id="14" name="Rectangle 13">
              <a:extLst>
                <a:ext uri="{FF2B5EF4-FFF2-40B4-BE49-F238E27FC236}">
                  <a16:creationId xmlns:a16="http://schemas.microsoft.com/office/drawing/2014/main" id="{178BE1F7-D509-41FA-A981-6A7536920E56}"/>
                </a:ext>
              </a:extLst>
            </p:cNvPr>
            <p:cNvSpPr/>
            <p:nvPr/>
          </p:nvSpPr>
          <p:spPr>
            <a:xfrm>
              <a:off x="397841" y="2147803"/>
              <a:ext cx="5698159" cy="3761507"/>
            </a:xfrm>
            <a:prstGeom prst="rect">
              <a:avLst/>
            </a:prstGeom>
            <a:solidFill>
              <a:schemeClr val="tx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F73D6F6-985E-48FC-B619-DBF67AA07BDA}"/>
                </a:ext>
              </a:extLst>
            </p:cNvPr>
            <p:cNvSpPr/>
            <p:nvPr/>
          </p:nvSpPr>
          <p:spPr>
            <a:xfrm>
              <a:off x="6238250" y="2147803"/>
              <a:ext cx="5698159" cy="3761507"/>
            </a:xfrm>
            <a:prstGeom prst="rect">
              <a:avLst/>
            </a:prstGeom>
            <a:solidFill>
              <a:schemeClr val="tx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a:extLst>
              <a:ext uri="{FF2B5EF4-FFF2-40B4-BE49-F238E27FC236}">
                <a16:creationId xmlns:a16="http://schemas.microsoft.com/office/drawing/2014/main" id="{45F3F6A8-C22C-4DB2-AE77-5DF9DA0746DC}"/>
              </a:ext>
            </a:extLst>
          </p:cNvPr>
          <p:cNvPicPr>
            <a:picLocks noChangeAspect="1"/>
          </p:cNvPicPr>
          <p:nvPr/>
        </p:nvPicPr>
        <p:blipFill rotWithShape="1">
          <a:blip r:embed="rId3"/>
          <a:srcRect l="86694" t="27912" r="1471" b="64821"/>
          <a:stretch/>
        </p:blipFill>
        <p:spPr>
          <a:xfrm>
            <a:off x="5337810" y="3166110"/>
            <a:ext cx="674370" cy="262890"/>
          </a:xfrm>
          <a:prstGeom prst="rect">
            <a:avLst/>
          </a:prstGeom>
        </p:spPr>
      </p:pic>
      <p:pic>
        <p:nvPicPr>
          <p:cNvPr id="13" name="Picture 12">
            <a:extLst>
              <a:ext uri="{FF2B5EF4-FFF2-40B4-BE49-F238E27FC236}">
                <a16:creationId xmlns:a16="http://schemas.microsoft.com/office/drawing/2014/main" id="{0A09BD0C-6834-4182-B6C4-02E8FD025409}"/>
              </a:ext>
            </a:extLst>
          </p:cNvPr>
          <p:cNvPicPr>
            <a:picLocks noChangeAspect="1"/>
          </p:cNvPicPr>
          <p:nvPr/>
        </p:nvPicPr>
        <p:blipFill rotWithShape="1">
          <a:blip r:embed="rId4"/>
          <a:srcRect l="86512" t="28031" r="48" b="62174"/>
          <a:stretch/>
        </p:blipFill>
        <p:spPr>
          <a:xfrm>
            <a:off x="11167110" y="3166111"/>
            <a:ext cx="769299" cy="354330"/>
          </a:xfrm>
          <a:prstGeom prst="rect">
            <a:avLst/>
          </a:prstGeom>
        </p:spPr>
      </p:pic>
    </p:spTree>
    <p:extLst>
      <p:ext uri="{BB962C8B-B14F-4D97-AF65-F5344CB8AC3E}">
        <p14:creationId xmlns:p14="http://schemas.microsoft.com/office/powerpoint/2010/main" val="3648687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aseball player swinging a bat at a ball&#10;&#10;Description automatically generated">
            <a:extLst>
              <a:ext uri="{FF2B5EF4-FFF2-40B4-BE49-F238E27FC236}">
                <a16:creationId xmlns:a16="http://schemas.microsoft.com/office/drawing/2014/main" id="{EC72ADB2-BE0D-DD4B-BDCF-79C5222BEB2F}"/>
              </a:ext>
            </a:extLst>
          </p:cNvPr>
          <p:cNvPicPr>
            <a:picLocks noChangeAspect="1"/>
          </p:cNvPicPr>
          <p:nvPr/>
        </p:nvPicPr>
        <p:blipFill rotWithShape="1">
          <a:blip r:embed="rId3">
            <a:alphaModFix amt="50000"/>
          </a:blip>
          <a:srcRect t="9520" b="18365"/>
          <a:stretch/>
        </p:blipFill>
        <p:spPr>
          <a:xfrm>
            <a:off x="20" y="1"/>
            <a:ext cx="12191980" cy="6857999"/>
          </a:xfrm>
          <a:prstGeom prst="rect">
            <a:avLst/>
          </a:prstGeom>
        </p:spPr>
      </p:pic>
      <p:sp>
        <p:nvSpPr>
          <p:cNvPr id="2" name="Title 1">
            <a:extLst>
              <a:ext uri="{FF2B5EF4-FFF2-40B4-BE49-F238E27FC236}">
                <a16:creationId xmlns:a16="http://schemas.microsoft.com/office/drawing/2014/main" id="{A191B1F0-60D4-6A43-B713-DA6C28FE5DA2}"/>
              </a:ext>
            </a:extLst>
          </p:cNvPr>
          <p:cNvSpPr>
            <a:spLocks noGrp="1"/>
          </p:cNvSpPr>
          <p:nvPr>
            <p:ph type="title"/>
          </p:nvPr>
        </p:nvSpPr>
        <p:spPr>
          <a:xfrm>
            <a:off x="1524010" y="1122362"/>
            <a:ext cx="9144000" cy="2900518"/>
          </a:xfrm>
        </p:spPr>
        <p:txBody>
          <a:bodyPr vert="horz" lIns="91440" tIns="45720" rIns="91440" bIns="45720" rtlCol="0" anchor="b">
            <a:normAutofit/>
          </a:bodyPr>
          <a:lstStyle/>
          <a:p>
            <a:pPr algn="ctr"/>
            <a:r>
              <a:rPr lang="en-US" b="1" dirty="0">
                <a:solidFill>
                  <a:srgbClr val="FFFFFF"/>
                </a:solidFill>
                <a:latin typeface="Adobe Clean"/>
              </a:rPr>
              <a:t>Cleanup is ready</a:t>
            </a:r>
          </a:p>
        </p:txBody>
      </p:sp>
      <p:sp>
        <p:nvSpPr>
          <p:cNvPr id="4" name="Text Placeholder 3">
            <a:extLst>
              <a:ext uri="{FF2B5EF4-FFF2-40B4-BE49-F238E27FC236}">
                <a16:creationId xmlns:a16="http://schemas.microsoft.com/office/drawing/2014/main" id="{0A1C864F-AE37-D244-BDA4-6B034BB54C7D}"/>
              </a:ext>
            </a:extLst>
          </p:cNvPr>
          <p:cNvSpPr>
            <a:spLocks noGrp="1"/>
          </p:cNvSpPr>
          <p:nvPr>
            <p:ph type="body" idx="1"/>
          </p:nvPr>
        </p:nvSpPr>
        <p:spPr>
          <a:xfrm>
            <a:off x="1524010" y="4159404"/>
            <a:ext cx="9144000" cy="1098395"/>
          </a:xfrm>
        </p:spPr>
        <p:txBody>
          <a:bodyPr vert="horz" lIns="91440" tIns="45720" rIns="91440" bIns="45720" rtlCol="0">
            <a:normAutofit/>
          </a:bodyPr>
          <a:lstStyle/>
          <a:p>
            <a:pPr algn="ctr"/>
            <a:r>
              <a:rPr lang="en-US" dirty="0">
                <a:solidFill>
                  <a:srgbClr val="FFFFFF"/>
                </a:solidFill>
                <a:latin typeface="Adobe Clean"/>
              </a:rPr>
              <a:t>Four strategies to bash these challenges right away</a:t>
            </a:r>
          </a:p>
        </p:txBody>
      </p:sp>
    </p:spTree>
    <p:extLst>
      <p:ext uri="{BB962C8B-B14F-4D97-AF65-F5344CB8AC3E}">
        <p14:creationId xmlns:p14="http://schemas.microsoft.com/office/powerpoint/2010/main" val="231431227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MLB Champion GO</a:t>
            </a:r>
          </a:p>
        </p:txBody>
      </p:sp>
      <p:sp>
        <p:nvSpPr>
          <p:cNvPr id="8" name="Rectangle 7">
            <a:extLst>
              <a:ext uri="{FF2B5EF4-FFF2-40B4-BE49-F238E27FC236}">
                <a16:creationId xmlns:a16="http://schemas.microsoft.com/office/drawing/2014/main" id="{3F6C7F56-4B93-4668-8FCC-C9CD8C05BB46}"/>
              </a:ext>
            </a:extLst>
          </p:cNvPr>
          <p:cNvSpPr/>
          <p:nvPr/>
        </p:nvSpPr>
        <p:spPr>
          <a:xfrm>
            <a:off x="9612832" y="6550223"/>
            <a:ext cx="25695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Adobe Clean"/>
                <a:ea typeface="+mn-ea"/>
                <a:cs typeface="+mn-cs"/>
              </a:rPr>
              <a:t>  Date: 2018/09/16 - 2018/11/10</a:t>
            </a:r>
          </a:p>
        </p:txBody>
      </p:sp>
      <p:sp>
        <p:nvSpPr>
          <p:cNvPr id="9" name="Title 1">
            <a:extLst>
              <a:ext uri="{FF2B5EF4-FFF2-40B4-BE49-F238E27FC236}">
                <a16:creationId xmlns:a16="http://schemas.microsoft.com/office/drawing/2014/main" id="{EA812733-3C2A-44FA-933A-CF081C533B60}"/>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Enriches in-stadium experience and grows interests in baseball for </a:t>
            </a:r>
            <a:r>
              <a:rPr lang="en-US" sz="2400" b="1" dirty="0"/>
              <a:t>non-</a:t>
            </a:r>
            <a:r>
              <a:rPr lang="en-US" altLang="zh-CN" sz="2400" b="1" dirty="0"/>
              <a:t>fans</a:t>
            </a:r>
            <a:endParaRPr lang="en-US" sz="2400" b="1" dirty="0"/>
          </a:p>
        </p:txBody>
      </p:sp>
      <p:sp>
        <p:nvSpPr>
          <p:cNvPr id="29" name="Rectangle 28">
            <a:extLst>
              <a:ext uri="{FF2B5EF4-FFF2-40B4-BE49-F238E27FC236}">
                <a16:creationId xmlns:a16="http://schemas.microsoft.com/office/drawing/2014/main" id="{C328E557-0CF6-401D-B639-7D342313FC5F}"/>
              </a:ext>
            </a:extLst>
          </p:cNvPr>
          <p:cNvSpPr/>
          <p:nvPr/>
        </p:nvSpPr>
        <p:spPr>
          <a:xfrm>
            <a:off x="743143" y="2171700"/>
            <a:ext cx="3235546" cy="4297679"/>
          </a:xfrm>
          <a:prstGeom prst="rect">
            <a:avLst/>
          </a:prstGeom>
          <a:solidFill>
            <a:srgbClr val="506FC9"/>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j-lt"/>
              <a:ea typeface="+mn-ea"/>
              <a:cs typeface="+mn-cs"/>
            </a:endParaRPr>
          </a:p>
        </p:txBody>
      </p:sp>
      <p:sp>
        <p:nvSpPr>
          <p:cNvPr id="30" name="Rectangle 29">
            <a:extLst>
              <a:ext uri="{FF2B5EF4-FFF2-40B4-BE49-F238E27FC236}">
                <a16:creationId xmlns:a16="http://schemas.microsoft.com/office/drawing/2014/main" id="{0AF02E5E-A5D3-47CE-AFE0-3FE8EDF2DD0C}"/>
              </a:ext>
            </a:extLst>
          </p:cNvPr>
          <p:cNvSpPr/>
          <p:nvPr/>
        </p:nvSpPr>
        <p:spPr>
          <a:xfrm>
            <a:off x="1441758" y="2756045"/>
            <a:ext cx="3515591" cy="3048000"/>
          </a:xfrm>
          <a:prstGeom prst="rect">
            <a:avLst/>
          </a:prstGeom>
          <a:solidFill>
            <a:srgbClr val="E72525"/>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ea typeface="+mn-ea"/>
              <a:cs typeface="+mn-cs"/>
            </a:endParaRPr>
          </a:p>
        </p:txBody>
      </p:sp>
      <p:sp>
        <p:nvSpPr>
          <p:cNvPr id="23" name="TextBox 22">
            <a:extLst>
              <a:ext uri="{FF2B5EF4-FFF2-40B4-BE49-F238E27FC236}">
                <a16:creationId xmlns:a16="http://schemas.microsoft.com/office/drawing/2014/main" id="{6B04E597-D95C-4A9D-9CE8-B0300A35F4BD}"/>
              </a:ext>
            </a:extLst>
          </p:cNvPr>
          <p:cNvSpPr txBox="1"/>
          <p:nvPr/>
        </p:nvSpPr>
        <p:spPr>
          <a:xfrm>
            <a:off x="1441758" y="5219270"/>
            <a:ext cx="3515591"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mj-lt"/>
              </a:rPr>
              <a:t>MLB Champion GO</a:t>
            </a:r>
          </a:p>
        </p:txBody>
      </p:sp>
      <p:sp>
        <p:nvSpPr>
          <p:cNvPr id="24" name="Oval 23">
            <a:extLst>
              <a:ext uri="{FF2B5EF4-FFF2-40B4-BE49-F238E27FC236}">
                <a16:creationId xmlns:a16="http://schemas.microsoft.com/office/drawing/2014/main" id="{AF53ED52-3591-4F76-86E3-61245BAC803B}"/>
              </a:ext>
            </a:extLst>
          </p:cNvPr>
          <p:cNvSpPr/>
          <p:nvPr/>
        </p:nvSpPr>
        <p:spPr>
          <a:xfrm>
            <a:off x="2384557" y="3322203"/>
            <a:ext cx="1594132" cy="1626903"/>
          </a:xfrm>
          <a:prstGeom prst="ellipse">
            <a:avLst/>
          </a:prstGeom>
          <a:noFill/>
          <a:ln w="889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ea typeface="+mn-ea"/>
              <a:cs typeface="+mn-cs"/>
            </a:endParaRPr>
          </a:p>
        </p:txBody>
      </p:sp>
      <p:pic>
        <p:nvPicPr>
          <p:cNvPr id="25" name="Picture 24">
            <a:extLst>
              <a:ext uri="{FF2B5EF4-FFF2-40B4-BE49-F238E27FC236}">
                <a16:creationId xmlns:a16="http://schemas.microsoft.com/office/drawing/2014/main" id="{3BE3FBA2-5DA4-4418-890F-6BBCB21A70B1}"/>
              </a:ext>
            </a:extLst>
          </p:cNvPr>
          <p:cNvPicPr>
            <a:picLocks noChangeAspect="1"/>
          </p:cNvPicPr>
          <p:nvPr/>
        </p:nvPicPr>
        <p:blipFill>
          <a:blip r:embed="rId3"/>
          <a:stretch>
            <a:fillRect/>
          </a:stretch>
        </p:blipFill>
        <p:spPr>
          <a:xfrm>
            <a:off x="2867855" y="3429000"/>
            <a:ext cx="663393" cy="1360096"/>
          </a:xfrm>
          <a:prstGeom prst="rect">
            <a:avLst/>
          </a:prstGeom>
        </p:spPr>
      </p:pic>
      <p:pic>
        <p:nvPicPr>
          <p:cNvPr id="26" name="Picture 25" descr="A close up of a logo&#10;&#10;Description automatically generated">
            <a:extLst>
              <a:ext uri="{FF2B5EF4-FFF2-40B4-BE49-F238E27FC236}">
                <a16:creationId xmlns:a16="http://schemas.microsoft.com/office/drawing/2014/main" id="{BD4BA4FF-D880-46A1-AC8D-AB6425371FD3}"/>
              </a:ext>
            </a:extLst>
          </p:cNvPr>
          <p:cNvPicPr>
            <a:picLocks noChangeAspect="1"/>
          </p:cNvPicPr>
          <p:nvPr/>
        </p:nvPicPr>
        <p:blipFill>
          <a:blip r:embed="rId4"/>
          <a:stretch>
            <a:fillRect/>
          </a:stretch>
        </p:blipFill>
        <p:spPr>
          <a:xfrm flipH="1">
            <a:off x="3182660" y="3639245"/>
            <a:ext cx="422916" cy="411821"/>
          </a:xfrm>
          <a:prstGeom prst="rect">
            <a:avLst/>
          </a:prstGeom>
        </p:spPr>
      </p:pic>
      <p:pic>
        <p:nvPicPr>
          <p:cNvPr id="27" name="Picture 26" descr="A close up of a logo&#10;&#10;Description automatically generated">
            <a:extLst>
              <a:ext uri="{FF2B5EF4-FFF2-40B4-BE49-F238E27FC236}">
                <a16:creationId xmlns:a16="http://schemas.microsoft.com/office/drawing/2014/main" id="{2CC73FF4-083E-490E-AB7C-962D33B5A2D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flipH="1">
            <a:off x="3029408" y="4267190"/>
            <a:ext cx="306504" cy="306504"/>
          </a:xfrm>
          <a:prstGeom prst="rect">
            <a:avLst/>
          </a:prstGeom>
        </p:spPr>
      </p:pic>
      <p:sp>
        <p:nvSpPr>
          <p:cNvPr id="28" name="TextBox 27">
            <a:extLst>
              <a:ext uri="{FF2B5EF4-FFF2-40B4-BE49-F238E27FC236}">
                <a16:creationId xmlns:a16="http://schemas.microsoft.com/office/drawing/2014/main" id="{84937E0A-6384-4FB4-9052-28514C4996A5}"/>
              </a:ext>
            </a:extLst>
          </p:cNvPr>
          <p:cNvSpPr txBox="1"/>
          <p:nvPr/>
        </p:nvSpPr>
        <p:spPr>
          <a:xfrm>
            <a:off x="5272154" y="2756045"/>
            <a:ext cx="6394807" cy="3046988"/>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mj-lt"/>
              </a:rPr>
              <a:t>A </a:t>
            </a:r>
            <a:r>
              <a:rPr kumimoji="0" lang="en-US" sz="2400" b="0" i="0" u="none" strike="noStrike" kern="0" cap="none" spc="0" normalizeH="0" baseline="0" noProof="0" dirty="0" err="1">
                <a:ln>
                  <a:noFill/>
                </a:ln>
                <a:solidFill>
                  <a:prstClr val="black"/>
                </a:solidFill>
                <a:effectLst/>
                <a:uLnTx/>
                <a:uFillTx/>
                <a:latin typeface="+mj-lt"/>
              </a:rPr>
              <a:t>Pokemon</a:t>
            </a:r>
            <a:r>
              <a:rPr kumimoji="0" lang="en-US" sz="2400" b="0" i="0" u="none" strike="noStrike" kern="0" cap="none" spc="0" normalizeH="0" baseline="0" noProof="0" dirty="0">
                <a:ln>
                  <a:noFill/>
                </a:ln>
                <a:solidFill>
                  <a:prstClr val="black"/>
                </a:solidFill>
                <a:effectLst/>
                <a:uLnTx/>
                <a:uFillTx/>
                <a:latin typeface="+mj-lt"/>
              </a:rPr>
              <a:t> GO style </a:t>
            </a:r>
            <a:r>
              <a:rPr kumimoji="0" lang="en-US" sz="2400" b="1" i="0" u="none" strike="noStrike" kern="0" cap="none" spc="0" normalizeH="0" baseline="0" noProof="0" dirty="0">
                <a:ln>
                  <a:noFill/>
                </a:ln>
                <a:solidFill>
                  <a:prstClr val="black"/>
                </a:solidFill>
                <a:effectLst/>
                <a:uLnTx/>
                <a:uFillTx/>
                <a:latin typeface="+mj-lt"/>
              </a:rPr>
              <a:t>AR pre-game of pitching or batting </a:t>
            </a:r>
            <a:r>
              <a:rPr kumimoji="0" lang="en-US" sz="2400" b="0" i="0" u="none" strike="noStrike" kern="0" cap="none" spc="0" normalizeH="0" baseline="0" noProof="0" dirty="0">
                <a:ln>
                  <a:noFill/>
                </a:ln>
                <a:solidFill>
                  <a:prstClr val="black"/>
                </a:solidFill>
                <a:effectLst/>
                <a:uLnTx/>
                <a:uFillTx/>
                <a:latin typeface="+mj-lt"/>
              </a:rPr>
              <a:t>against virtual home team players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prstClr val="black"/>
              </a:soli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solidFill>
                  <a:prstClr val="black"/>
                </a:solidFill>
                <a:effectLst/>
                <a:uLnTx/>
                <a:uFillTx/>
                <a:latin typeface="+mj-lt"/>
              </a:rPr>
              <a:t>Instant rewards </a:t>
            </a:r>
            <a:r>
              <a:rPr kumimoji="0" lang="en-US" sz="2400" b="0" i="0" u="none" strike="noStrike" kern="0" cap="none" spc="0" normalizeH="0" baseline="0" noProof="0" dirty="0">
                <a:ln>
                  <a:noFill/>
                </a:ln>
                <a:solidFill>
                  <a:prstClr val="black"/>
                </a:solidFill>
                <a:effectLst/>
                <a:uLnTx/>
                <a:uFillTx/>
                <a:latin typeface="+mj-lt"/>
              </a:rPr>
              <a:t>include free hotdog, parking tickets, and souvenirs for audiences arrive early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prstClr val="black"/>
              </a:soli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solidFill>
                  <a:prstClr val="black"/>
                </a:solidFill>
                <a:effectLst/>
                <a:uLnTx/>
                <a:uFillTx/>
                <a:latin typeface="+mj-lt"/>
              </a:rPr>
              <a:t>Non-fans</a:t>
            </a:r>
            <a:r>
              <a:rPr kumimoji="0" lang="en-US" sz="2400" b="0" i="0" u="none" strike="noStrike" kern="0" cap="none" spc="0" normalizeH="0" baseline="0" noProof="0" dirty="0">
                <a:ln>
                  <a:noFill/>
                </a:ln>
                <a:solidFill>
                  <a:prstClr val="black"/>
                </a:solidFill>
                <a:effectLst/>
                <a:uLnTx/>
                <a:uFillTx/>
                <a:latin typeface="+mj-lt"/>
              </a:rPr>
              <a:t> learn </a:t>
            </a:r>
            <a:r>
              <a:rPr kumimoji="0" lang="en-US" sz="2400" b="1" i="0" u="none" strike="noStrike" kern="0" cap="none" spc="0" normalizeH="0" baseline="0" noProof="0" dirty="0">
                <a:ln>
                  <a:noFill/>
                </a:ln>
                <a:solidFill>
                  <a:prstClr val="black"/>
                </a:solidFill>
                <a:effectLst/>
                <a:uLnTx/>
                <a:uFillTx/>
                <a:latin typeface="+mj-lt"/>
              </a:rPr>
              <a:t>home team</a:t>
            </a:r>
            <a:r>
              <a:rPr kumimoji="0" lang="en-US" sz="2400" b="0" i="0" u="none" strike="noStrike" kern="0" cap="none" spc="0" normalizeH="0" baseline="0" noProof="0" dirty="0">
                <a:ln>
                  <a:noFill/>
                </a:ln>
                <a:solidFill>
                  <a:prstClr val="black"/>
                </a:solidFill>
                <a:effectLst/>
                <a:uLnTx/>
                <a:uFillTx/>
                <a:latin typeface="+mj-lt"/>
              </a:rPr>
              <a:t>, </a:t>
            </a:r>
            <a:r>
              <a:rPr kumimoji="0" lang="en-US" sz="2400" b="1" i="0" u="none" strike="noStrike" kern="0" cap="none" spc="0" normalizeH="0" baseline="0" noProof="0" dirty="0">
                <a:ln>
                  <a:noFill/>
                </a:ln>
                <a:solidFill>
                  <a:prstClr val="black"/>
                </a:solidFill>
                <a:effectLst/>
                <a:uLnTx/>
                <a:uFillTx/>
                <a:latin typeface="+mj-lt"/>
              </a:rPr>
              <a:t>history</a:t>
            </a:r>
            <a:r>
              <a:rPr kumimoji="0" lang="en-US" sz="2400" b="0" i="0" u="none" strike="noStrike" kern="0" cap="none" spc="0" normalizeH="0" baseline="0" noProof="0" dirty="0">
                <a:ln>
                  <a:noFill/>
                </a:ln>
                <a:solidFill>
                  <a:prstClr val="black"/>
                </a:solidFill>
                <a:effectLst/>
                <a:uLnTx/>
                <a:uFillTx/>
                <a:latin typeface="+mj-lt"/>
              </a:rPr>
              <a:t>,</a:t>
            </a:r>
            <a:r>
              <a:rPr kumimoji="0" lang="en-US" sz="2400" b="1" i="0" u="none" strike="noStrike" kern="0" cap="none" spc="0" normalizeH="0" baseline="0" noProof="0" dirty="0">
                <a:ln>
                  <a:noFill/>
                </a:ln>
                <a:solidFill>
                  <a:prstClr val="black"/>
                </a:solidFill>
                <a:effectLst/>
                <a:uLnTx/>
                <a:uFillTx/>
                <a:latin typeface="+mj-lt"/>
              </a:rPr>
              <a:t> </a:t>
            </a:r>
            <a:r>
              <a:rPr kumimoji="0" lang="en-US" sz="2400" b="0" i="0" u="none" strike="noStrike" kern="0" cap="none" spc="0" normalizeH="0" baseline="0" noProof="0" dirty="0">
                <a:ln>
                  <a:noFill/>
                </a:ln>
                <a:solidFill>
                  <a:prstClr val="black"/>
                </a:solidFill>
                <a:effectLst/>
                <a:uLnTx/>
                <a:uFillTx/>
                <a:latin typeface="+mj-lt"/>
              </a:rPr>
              <a:t>and </a:t>
            </a:r>
            <a:r>
              <a:rPr kumimoji="0" lang="en-US" sz="2400" b="1" i="0" u="none" strike="noStrike" kern="0" cap="none" spc="0" normalizeH="0" baseline="0" noProof="0" dirty="0">
                <a:ln>
                  <a:noFill/>
                </a:ln>
                <a:solidFill>
                  <a:prstClr val="black"/>
                </a:solidFill>
                <a:effectLst/>
                <a:uLnTx/>
                <a:uFillTx/>
                <a:latin typeface="+mj-lt"/>
              </a:rPr>
              <a:t>baseball rules</a:t>
            </a:r>
          </a:p>
        </p:txBody>
      </p:sp>
    </p:spTree>
    <p:extLst>
      <p:ext uri="{BB962C8B-B14F-4D97-AF65-F5344CB8AC3E}">
        <p14:creationId xmlns:p14="http://schemas.microsoft.com/office/powerpoint/2010/main" val="3014711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latin typeface="Calibri" panose="020F0502020204030204" pitchFamily="34" charset="0"/>
                <a:cs typeface="Calibri" panose="020F0502020204030204" pitchFamily="34" charset="0"/>
              </a:rPr>
              <a:t>Team Membership</a:t>
            </a:r>
            <a:endParaRPr lang="en-US" sz="4000" b="1" dirty="0"/>
          </a:p>
        </p:txBody>
      </p:sp>
      <p:sp>
        <p:nvSpPr>
          <p:cNvPr id="8" name="Rectangle 7">
            <a:extLst>
              <a:ext uri="{FF2B5EF4-FFF2-40B4-BE49-F238E27FC236}">
                <a16:creationId xmlns:a16="http://schemas.microsoft.com/office/drawing/2014/main" id="{3F6C7F56-4B93-4668-8FCC-C9CD8C05BB46}"/>
              </a:ext>
            </a:extLst>
          </p:cNvPr>
          <p:cNvSpPr/>
          <p:nvPr/>
        </p:nvSpPr>
        <p:spPr>
          <a:xfrm>
            <a:off x="9612832" y="6550223"/>
            <a:ext cx="25695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Adobe Clean"/>
                <a:ea typeface="+mn-ea"/>
                <a:cs typeface="+mn-cs"/>
              </a:rPr>
              <a:t>  Date: 2018/09/16 - 2018/11/10</a:t>
            </a:r>
          </a:p>
        </p:txBody>
      </p:sp>
      <p:sp>
        <p:nvSpPr>
          <p:cNvPr id="9" name="Title 1">
            <a:extLst>
              <a:ext uri="{FF2B5EF4-FFF2-40B4-BE49-F238E27FC236}">
                <a16:creationId xmlns:a16="http://schemas.microsoft.com/office/drawing/2014/main" id="{EA812733-3C2A-44FA-933A-CF081C533B60}"/>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Identifies team-based market segmentation and evolves </a:t>
            </a:r>
            <a:r>
              <a:rPr lang="en-US" sz="2400" b="1" dirty="0"/>
              <a:t>new fans</a:t>
            </a:r>
            <a:endParaRPr lang="en-US" sz="2400" dirty="0"/>
          </a:p>
        </p:txBody>
      </p:sp>
      <p:sp>
        <p:nvSpPr>
          <p:cNvPr id="5" name="Rectangle 4">
            <a:extLst>
              <a:ext uri="{FF2B5EF4-FFF2-40B4-BE49-F238E27FC236}">
                <a16:creationId xmlns:a16="http://schemas.microsoft.com/office/drawing/2014/main" id="{272412A8-D157-417F-93A3-B6CED343EF5D}"/>
              </a:ext>
            </a:extLst>
          </p:cNvPr>
          <p:cNvSpPr/>
          <p:nvPr/>
        </p:nvSpPr>
        <p:spPr>
          <a:xfrm>
            <a:off x="743143" y="2171700"/>
            <a:ext cx="3235546" cy="4297679"/>
          </a:xfrm>
          <a:prstGeom prst="rect">
            <a:avLst/>
          </a:prstGeom>
          <a:solidFill>
            <a:srgbClr val="506FC9"/>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j-lt"/>
              <a:ea typeface="+mn-ea"/>
              <a:cs typeface="+mn-cs"/>
            </a:endParaRPr>
          </a:p>
        </p:txBody>
      </p:sp>
      <p:sp>
        <p:nvSpPr>
          <p:cNvPr id="6" name="Rectangle 5">
            <a:extLst>
              <a:ext uri="{FF2B5EF4-FFF2-40B4-BE49-F238E27FC236}">
                <a16:creationId xmlns:a16="http://schemas.microsoft.com/office/drawing/2014/main" id="{AB49C606-F5BB-4B13-9135-BD8F96D28546}"/>
              </a:ext>
            </a:extLst>
          </p:cNvPr>
          <p:cNvSpPr/>
          <p:nvPr/>
        </p:nvSpPr>
        <p:spPr>
          <a:xfrm>
            <a:off x="1441758" y="2756045"/>
            <a:ext cx="3515591" cy="3048000"/>
          </a:xfrm>
          <a:prstGeom prst="rect">
            <a:avLst/>
          </a:prstGeom>
          <a:solidFill>
            <a:srgbClr val="E72525"/>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ea typeface="+mn-ea"/>
              <a:cs typeface="+mn-cs"/>
            </a:endParaRPr>
          </a:p>
        </p:txBody>
      </p:sp>
      <p:sp>
        <p:nvSpPr>
          <p:cNvPr id="10" name="Content Placeholder 2">
            <a:extLst>
              <a:ext uri="{FF2B5EF4-FFF2-40B4-BE49-F238E27FC236}">
                <a16:creationId xmlns:a16="http://schemas.microsoft.com/office/drawing/2014/main" id="{EFEA459C-D18C-4689-A13A-D7AFF0E32B4D}"/>
              </a:ext>
            </a:extLst>
          </p:cNvPr>
          <p:cNvSpPr txBox="1">
            <a:spLocks/>
          </p:cNvSpPr>
          <p:nvPr/>
        </p:nvSpPr>
        <p:spPr>
          <a:xfrm>
            <a:off x="4812625" y="2783836"/>
            <a:ext cx="6726832" cy="3234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An economic and </a:t>
            </a:r>
            <a:r>
              <a:rPr lang="en-US" b="1" dirty="0"/>
              <a:t>home team-focused </a:t>
            </a:r>
            <a:r>
              <a:rPr lang="en-US" altLang="zh-CN" b="1" dirty="0"/>
              <a:t>Information push </a:t>
            </a:r>
            <a:r>
              <a:rPr lang="en-US" altLang="zh-CN" dirty="0"/>
              <a:t>and </a:t>
            </a:r>
            <a:r>
              <a:rPr lang="en-US" altLang="zh-CN" b="1" dirty="0"/>
              <a:t>live broadcast </a:t>
            </a:r>
            <a:r>
              <a:rPr lang="en-US" altLang="zh-CN" dirty="0"/>
              <a:t>services</a:t>
            </a:r>
          </a:p>
          <a:p>
            <a:pPr lvl="1"/>
            <a:endParaRPr lang="en-US" dirty="0"/>
          </a:p>
          <a:p>
            <a:pPr lvl="1"/>
            <a:r>
              <a:rPr lang="en-US" b="1" dirty="0"/>
              <a:t>Personalized rewards </a:t>
            </a:r>
            <a:r>
              <a:rPr lang="en-US" dirty="0"/>
              <a:t>include free tickets, family game trip, day with star</a:t>
            </a:r>
            <a:endParaRPr lang="en-US" altLang="zh-CN" dirty="0"/>
          </a:p>
          <a:p>
            <a:pPr lvl="1"/>
            <a:endParaRPr lang="en-US" dirty="0"/>
          </a:p>
          <a:p>
            <a:pPr lvl="1"/>
            <a:r>
              <a:rPr lang="en-US" altLang="zh-CN" b="1" dirty="0"/>
              <a:t>New fans </a:t>
            </a:r>
            <a:r>
              <a:rPr lang="en-US" altLang="zh-CN" dirty="0"/>
              <a:t>experience customized loyal program through</a:t>
            </a:r>
            <a:r>
              <a:rPr lang="en-US" altLang="zh-CN" b="1" dirty="0"/>
              <a:t> fan segmentation </a:t>
            </a:r>
            <a:endParaRPr lang="en-US" b="1" dirty="0"/>
          </a:p>
        </p:txBody>
      </p:sp>
      <p:sp>
        <p:nvSpPr>
          <p:cNvPr id="19" name="TextBox 18">
            <a:extLst>
              <a:ext uri="{FF2B5EF4-FFF2-40B4-BE49-F238E27FC236}">
                <a16:creationId xmlns:a16="http://schemas.microsoft.com/office/drawing/2014/main" id="{88193E0E-41C8-4552-A41B-33C37985E05B}"/>
              </a:ext>
            </a:extLst>
          </p:cNvPr>
          <p:cNvSpPr txBox="1"/>
          <p:nvPr/>
        </p:nvSpPr>
        <p:spPr>
          <a:xfrm>
            <a:off x="1441758" y="5219270"/>
            <a:ext cx="3515591" cy="584775"/>
          </a:xfrm>
          <a:prstGeom prst="rect">
            <a:avLst/>
          </a:prstGeom>
          <a:noFill/>
        </p:spPr>
        <p:txBody>
          <a:bodyPr wrap="square" rtlCol="0">
            <a:spAutoFit/>
          </a:bodyPr>
          <a:lstStyle/>
          <a:p>
            <a:pPr algn="ctr"/>
            <a:r>
              <a:rPr lang="en-US" sz="3200" b="1" dirty="0">
                <a:solidFill>
                  <a:schemeClr val="bg1"/>
                </a:solidFill>
              </a:rPr>
              <a:t>Team Member</a:t>
            </a:r>
          </a:p>
        </p:txBody>
      </p:sp>
      <p:grpSp>
        <p:nvGrpSpPr>
          <p:cNvPr id="20" name="Group 19">
            <a:extLst>
              <a:ext uri="{FF2B5EF4-FFF2-40B4-BE49-F238E27FC236}">
                <a16:creationId xmlns:a16="http://schemas.microsoft.com/office/drawing/2014/main" id="{8D27E67C-09C5-4A70-B366-DD628AE9681B}"/>
              </a:ext>
            </a:extLst>
          </p:cNvPr>
          <p:cNvGrpSpPr/>
          <p:nvPr/>
        </p:nvGrpSpPr>
        <p:grpSpPr>
          <a:xfrm>
            <a:off x="2384557" y="3322203"/>
            <a:ext cx="1594132" cy="1626903"/>
            <a:chOff x="2197245" y="3322203"/>
            <a:chExt cx="1594132" cy="1626903"/>
          </a:xfrm>
        </p:grpSpPr>
        <p:sp>
          <p:nvSpPr>
            <p:cNvPr id="21" name="Oval 20">
              <a:extLst>
                <a:ext uri="{FF2B5EF4-FFF2-40B4-BE49-F238E27FC236}">
                  <a16:creationId xmlns:a16="http://schemas.microsoft.com/office/drawing/2014/main" id="{E9BF7644-4BE4-4E10-81E8-50E74687E9F7}"/>
                </a:ext>
              </a:extLst>
            </p:cNvPr>
            <p:cNvSpPr/>
            <p:nvPr/>
          </p:nvSpPr>
          <p:spPr>
            <a:xfrm>
              <a:off x="2197245" y="3322203"/>
              <a:ext cx="1594132" cy="1626903"/>
            </a:xfrm>
            <a:prstGeom prst="ellipse">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close up of a logo&#10;&#10;Description automatically generated">
              <a:extLst>
                <a:ext uri="{FF2B5EF4-FFF2-40B4-BE49-F238E27FC236}">
                  <a16:creationId xmlns:a16="http://schemas.microsoft.com/office/drawing/2014/main" id="{E110318F-44FD-4B41-B104-F81BA4BB0940}"/>
                </a:ext>
              </a:extLst>
            </p:cNvPr>
            <p:cNvPicPr>
              <a:picLocks noChangeAspect="1"/>
            </p:cNvPicPr>
            <p:nvPr/>
          </p:nvPicPr>
          <p:blipFill>
            <a:blip r:embed="rId3"/>
            <a:stretch>
              <a:fillRect/>
            </a:stretch>
          </p:blipFill>
          <p:spPr>
            <a:xfrm>
              <a:off x="3021673" y="3929504"/>
              <a:ext cx="765201" cy="742101"/>
            </a:xfrm>
            <a:prstGeom prst="rect">
              <a:avLst/>
            </a:prstGeom>
          </p:spPr>
        </p:pic>
        <p:pic>
          <p:nvPicPr>
            <p:cNvPr id="23" name="Picture 22" descr="A close up of a logo&#10;&#10;Description automatically generated">
              <a:extLst>
                <a:ext uri="{FF2B5EF4-FFF2-40B4-BE49-F238E27FC236}">
                  <a16:creationId xmlns:a16="http://schemas.microsoft.com/office/drawing/2014/main" id="{A8DDCD40-3F98-4D8C-AE04-79D4A6D2866B}"/>
                </a:ext>
              </a:extLst>
            </p:cNvPr>
            <p:cNvPicPr>
              <a:picLocks noChangeAspect="1"/>
            </p:cNvPicPr>
            <p:nvPr/>
          </p:nvPicPr>
          <p:blipFill>
            <a:blip r:embed="rId4"/>
            <a:stretch>
              <a:fillRect/>
            </a:stretch>
          </p:blipFill>
          <p:spPr>
            <a:xfrm>
              <a:off x="2308613" y="3613478"/>
              <a:ext cx="816591" cy="816591"/>
            </a:xfrm>
            <a:prstGeom prst="rect">
              <a:avLst/>
            </a:prstGeom>
          </p:spPr>
        </p:pic>
        <p:sp>
          <p:nvSpPr>
            <p:cNvPr id="24" name="TextBox 23">
              <a:extLst>
                <a:ext uri="{FF2B5EF4-FFF2-40B4-BE49-F238E27FC236}">
                  <a16:creationId xmlns:a16="http://schemas.microsoft.com/office/drawing/2014/main" id="{11E0A096-2BE8-42C8-93E6-EAEC7DD0DE13}"/>
                </a:ext>
              </a:extLst>
            </p:cNvPr>
            <p:cNvSpPr txBox="1"/>
            <p:nvPr/>
          </p:nvSpPr>
          <p:spPr>
            <a:xfrm>
              <a:off x="2506290" y="3818091"/>
              <a:ext cx="558166" cy="369332"/>
            </a:xfrm>
            <a:prstGeom prst="rect">
              <a:avLst/>
            </a:prstGeom>
            <a:noFill/>
          </p:spPr>
          <p:txBody>
            <a:bodyPr wrap="square" rtlCol="0">
              <a:spAutoFit/>
            </a:bodyPr>
            <a:lstStyle/>
            <a:p>
              <a:r>
                <a:rPr lang="en-US" dirty="0">
                  <a:solidFill>
                    <a:schemeClr val="bg1"/>
                  </a:solidFill>
                </a:rPr>
                <a:t>NYY</a:t>
              </a:r>
            </a:p>
          </p:txBody>
        </p:sp>
      </p:grpSp>
    </p:spTree>
    <p:extLst>
      <p:ext uri="{BB962C8B-B14F-4D97-AF65-F5344CB8AC3E}">
        <p14:creationId xmlns:p14="http://schemas.microsoft.com/office/powerpoint/2010/main" val="895052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altLang="zh-CN" sz="4000" b="1" dirty="0">
                <a:latin typeface="Calibri" panose="020F0502020204030204" pitchFamily="34" charset="0"/>
                <a:cs typeface="Calibri" panose="020F0502020204030204" pitchFamily="34" charset="0"/>
              </a:rPr>
              <a:t>Tokenized Gamble</a:t>
            </a:r>
            <a:r>
              <a:rPr lang="en-US" sz="4000" b="1" dirty="0">
                <a:latin typeface="Calibri" panose="020F0502020204030204" pitchFamily="34" charset="0"/>
                <a:cs typeface="Calibri" panose="020F0502020204030204" pitchFamily="34" charset="0"/>
              </a:rPr>
              <a:t> </a:t>
            </a:r>
          </a:p>
        </p:txBody>
      </p:sp>
      <p:sp>
        <p:nvSpPr>
          <p:cNvPr id="8" name="Rectangle 7">
            <a:extLst>
              <a:ext uri="{FF2B5EF4-FFF2-40B4-BE49-F238E27FC236}">
                <a16:creationId xmlns:a16="http://schemas.microsoft.com/office/drawing/2014/main" id="{3F6C7F56-4B93-4668-8FCC-C9CD8C05BB46}"/>
              </a:ext>
            </a:extLst>
          </p:cNvPr>
          <p:cNvSpPr/>
          <p:nvPr/>
        </p:nvSpPr>
        <p:spPr>
          <a:xfrm>
            <a:off x="9612832" y="6550223"/>
            <a:ext cx="25695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Adobe Clean"/>
                <a:ea typeface="+mn-ea"/>
                <a:cs typeface="+mn-cs"/>
              </a:rPr>
              <a:t>  Date: 2018/09/16 - 2018/11/10</a:t>
            </a:r>
          </a:p>
        </p:txBody>
      </p:sp>
      <p:sp>
        <p:nvSpPr>
          <p:cNvPr id="9" name="Title 1">
            <a:extLst>
              <a:ext uri="{FF2B5EF4-FFF2-40B4-BE49-F238E27FC236}">
                <a16:creationId xmlns:a16="http://schemas.microsoft.com/office/drawing/2014/main" id="{EA812733-3C2A-44FA-933A-CF081C533B60}"/>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Brings thrill of watching live games and cultivates team-centered </a:t>
            </a:r>
            <a:r>
              <a:rPr lang="en-US" altLang="zh-CN" sz="2400" b="1" dirty="0"/>
              <a:t>loyal fans</a:t>
            </a:r>
            <a:endParaRPr lang="en-US" sz="2400" b="1" dirty="0"/>
          </a:p>
        </p:txBody>
      </p:sp>
      <p:sp>
        <p:nvSpPr>
          <p:cNvPr id="5" name="Rectangle 4">
            <a:extLst>
              <a:ext uri="{FF2B5EF4-FFF2-40B4-BE49-F238E27FC236}">
                <a16:creationId xmlns:a16="http://schemas.microsoft.com/office/drawing/2014/main" id="{272412A8-D157-417F-93A3-B6CED343EF5D}"/>
              </a:ext>
            </a:extLst>
          </p:cNvPr>
          <p:cNvSpPr/>
          <p:nvPr/>
        </p:nvSpPr>
        <p:spPr>
          <a:xfrm>
            <a:off x="743143" y="2171700"/>
            <a:ext cx="3235546" cy="4297679"/>
          </a:xfrm>
          <a:prstGeom prst="rect">
            <a:avLst/>
          </a:prstGeom>
          <a:solidFill>
            <a:srgbClr val="506FC9"/>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j-lt"/>
              <a:ea typeface="+mn-ea"/>
              <a:cs typeface="+mn-cs"/>
            </a:endParaRPr>
          </a:p>
        </p:txBody>
      </p:sp>
      <p:sp>
        <p:nvSpPr>
          <p:cNvPr id="6" name="Rectangle 5">
            <a:extLst>
              <a:ext uri="{FF2B5EF4-FFF2-40B4-BE49-F238E27FC236}">
                <a16:creationId xmlns:a16="http://schemas.microsoft.com/office/drawing/2014/main" id="{AB49C606-F5BB-4B13-9135-BD8F96D28546}"/>
              </a:ext>
            </a:extLst>
          </p:cNvPr>
          <p:cNvSpPr/>
          <p:nvPr/>
        </p:nvSpPr>
        <p:spPr>
          <a:xfrm>
            <a:off x="1441758" y="2756045"/>
            <a:ext cx="3515591" cy="3048000"/>
          </a:xfrm>
          <a:prstGeom prst="rect">
            <a:avLst/>
          </a:prstGeom>
          <a:solidFill>
            <a:srgbClr val="E72525"/>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ea typeface="+mn-ea"/>
              <a:cs typeface="+mn-cs"/>
            </a:endParaRPr>
          </a:p>
        </p:txBody>
      </p:sp>
      <p:sp>
        <p:nvSpPr>
          <p:cNvPr id="7" name="TextBox 6">
            <a:extLst>
              <a:ext uri="{FF2B5EF4-FFF2-40B4-BE49-F238E27FC236}">
                <a16:creationId xmlns:a16="http://schemas.microsoft.com/office/drawing/2014/main" id="{5B330134-B589-44AD-95A8-AAE7A619885E}"/>
              </a:ext>
            </a:extLst>
          </p:cNvPr>
          <p:cNvSpPr txBox="1"/>
          <p:nvPr/>
        </p:nvSpPr>
        <p:spPr>
          <a:xfrm>
            <a:off x="5234741" y="2773196"/>
            <a:ext cx="606078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Gamble includes </a:t>
            </a:r>
            <a:r>
              <a:rPr lang="en-US" altLang="zh-CN" sz="2400" b="1" dirty="0"/>
              <a:t>cash-divided</a:t>
            </a:r>
            <a:r>
              <a:rPr lang="en-US" sz="2400" b="1" dirty="0"/>
              <a:t> </a:t>
            </a:r>
            <a:r>
              <a:rPr lang="en-US" altLang="zh-CN" sz="2400" b="1" dirty="0"/>
              <a:t>brackets </a:t>
            </a:r>
            <a:r>
              <a:rPr lang="en-US" altLang="zh-CN" sz="2400" dirty="0"/>
              <a:t>and </a:t>
            </a:r>
            <a:r>
              <a:rPr lang="en-US" altLang="zh-CN" sz="2400" b="1" dirty="0"/>
              <a:t>tokenized bets </a:t>
            </a:r>
            <a:r>
              <a:rPr lang="en-US" altLang="zh-CN" sz="2400" dirty="0"/>
              <a:t>on scores and team per game</a:t>
            </a:r>
          </a:p>
          <a:p>
            <a:pPr marL="285750" indent="-285750">
              <a:buFont typeface="Arial" panose="020B0604020202020204" pitchFamily="34" charset="0"/>
              <a:buChar char="•"/>
            </a:pPr>
            <a:endParaRPr lang="en-US" sz="2400" dirty="0">
              <a:highlight>
                <a:srgbClr val="FFFF00"/>
              </a:highlight>
            </a:endParaRPr>
          </a:p>
          <a:p>
            <a:pPr marL="285750" indent="-285750">
              <a:buFont typeface="Arial" panose="020B0604020202020204" pitchFamily="34" charset="0"/>
              <a:buChar char="•"/>
            </a:pPr>
            <a:r>
              <a:rPr lang="en-US" sz="2400" b="1" dirty="0"/>
              <a:t>Customized experiential rewards </a:t>
            </a:r>
            <a:r>
              <a:rPr lang="en-US" sz="2400" dirty="0"/>
              <a:t>can be exchanged by accumulated member tokens</a:t>
            </a:r>
          </a:p>
          <a:p>
            <a:endParaRPr lang="en-US" sz="2400" dirty="0"/>
          </a:p>
          <a:p>
            <a:pPr marL="285750" indent="-285750">
              <a:buFont typeface="Arial" panose="020B0604020202020204" pitchFamily="34" charset="0"/>
              <a:buChar char="•"/>
            </a:pPr>
            <a:r>
              <a:rPr lang="en-US" sz="2400" b="1" dirty="0"/>
              <a:t>Loyal fans </a:t>
            </a:r>
            <a:r>
              <a:rPr lang="en-US" sz="2400" dirty="0"/>
              <a:t>are entrapped to engage with home teams </a:t>
            </a:r>
          </a:p>
          <a:p>
            <a:pPr marL="285750" indent="-285750">
              <a:buFont typeface="Arial" panose="020B0604020202020204" pitchFamily="34" charset="0"/>
              <a:buChar char="•"/>
            </a:pPr>
            <a:endParaRPr lang="en-US" sz="2400" dirty="0"/>
          </a:p>
        </p:txBody>
      </p:sp>
      <p:sp>
        <p:nvSpPr>
          <p:cNvPr id="13" name="TextBox 12">
            <a:extLst>
              <a:ext uri="{FF2B5EF4-FFF2-40B4-BE49-F238E27FC236}">
                <a16:creationId xmlns:a16="http://schemas.microsoft.com/office/drawing/2014/main" id="{57B6E477-8247-45EC-82EC-998BBD788E1F}"/>
              </a:ext>
            </a:extLst>
          </p:cNvPr>
          <p:cNvSpPr txBox="1"/>
          <p:nvPr/>
        </p:nvSpPr>
        <p:spPr>
          <a:xfrm>
            <a:off x="1441757" y="5201422"/>
            <a:ext cx="3515591" cy="584775"/>
          </a:xfrm>
          <a:prstGeom prst="rect">
            <a:avLst/>
          </a:prstGeom>
          <a:noFill/>
        </p:spPr>
        <p:txBody>
          <a:bodyPr wrap="square" rtlCol="0">
            <a:spAutoFit/>
          </a:bodyPr>
          <a:lstStyle/>
          <a:p>
            <a:pPr algn="ctr"/>
            <a:r>
              <a:rPr lang="en-US" sz="3200" b="1" dirty="0">
                <a:solidFill>
                  <a:schemeClr val="bg1"/>
                </a:solidFill>
              </a:rPr>
              <a:t>Tokenized Gambles</a:t>
            </a:r>
          </a:p>
        </p:txBody>
      </p:sp>
      <p:grpSp>
        <p:nvGrpSpPr>
          <p:cNvPr id="14" name="Group 13">
            <a:extLst>
              <a:ext uri="{FF2B5EF4-FFF2-40B4-BE49-F238E27FC236}">
                <a16:creationId xmlns:a16="http://schemas.microsoft.com/office/drawing/2014/main" id="{524246D5-1EE4-48CE-A2C4-21658ECAEABB}"/>
              </a:ext>
            </a:extLst>
          </p:cNvPr>
          <p:cNvGrpSpPr/>
          <p:nvPr/>
        </p:nvGrpSpPr>
        <p:grpSpPr>
          <a:xfrm>
            <a:off x="2767008" y="3708139"/>
            <a:ext cx="910269" cy="587736"/>
            <a:chOff x="5996903" y="2808080"/>
            <a:chExt cx="2520788" cy="924577"/>
          </a:xfrm>
          <a:solidFill>
            <a:schemeClr val="tx1"/>
          </a:solidFill>
        </p:grpSpPr>
        <p:sp>
          <p:nvSpPr>
            <p:cNvPr id="19" name="Rectangle 18">
              <a:extLst>
                <a:ext uri="{FF2B5EF4-FFF2-40B4-BE49-F238E27FC236}">
                  <a16:creationId xmlns:a16="http://schemas.microsoft.com/office/drawing/2014/main" id="{CC5CD322-EDE3-4E84-9397-EE64DDCBF781}"/>
                </a:ext>
              </a:extLst>
            </p:cNvPr>
            <p:cNvSpPr/>
            <p:nvPr/>
          </p:nvSpPr>
          <p:spPr>
            <a:xfrm>
              <a:off x="7005454" y="3139176"/>
              <a:ext cx="490212" cy="28982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7E69C13-7F31-49A4-AB52-C71AFF572077}"/>
                </a:ext>
              </a:extLst>
            </p:cNvPr>
            <p:cNvCxnSpPr>
              <a:cxnSpLocks/>
            </p:cNvCxnSpPr>
            <p:nvPr/>
          </p:nvCxnSpPr>
          <p:spPr>
            <a:xfrm flipH="1">
              <a:off x="6699267" y="3263572"/>
              <a:ext cx="1127223"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AF64662-81DB-441A-A11D-D250422BB890}"/>
                </a:ext>
              </a:extLst>
            </p:cNvPr>
            <p:cNvGrpSpPr/>
            <p:nvPr/>
          </p:nvGrpSpPr>
          <p:grpSpPr>
            <a:xfrm>
              <a:off x="6487161" y="3008598"/>
              <a:ext cx="248482" cy="562567"/>
              <a:chOff x="6487161" y="3008598"/>
              <a:chExt cx="248482" cy="562567"/>
            </a:xfrm>
            <a:grpFill/>
          </p:grpSpPr>
          <p:cxnSp>
            <p:nvCxnSpPr>
              <p:cNvPr id="30" name="Straight Connector 29">
                <a:extLst>
                  <a:ext uri="{FF2B5EF4-FFF2-40B4-BE49-F238E27FC236}">
                    <a16:creationId xmlns:a16="http://schemas.microsoft.com/office/drawing/2014/main" id="{A53F78CD-7C73-4B1F-8BAE-3DB6F205DE32}"/>
                  </a:ext>
                </a:extLst>
              </p:cNvPr>
              <p:cNvCxnSpPr>
                <a:cxnSpLocks/>
              </p:cNvCxnSpPr>
              <p:nvPr/>
            </p:nvCxnSpPr>
            <p:spPr>
              <a:xfrm>
                <a:off x="6699267" y="3016459"/>
                <a:ext cx="0" cy="554706"/>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67D0C2-81B6-4934-BC71-FC3C2BE0295E}"/>
                  </a:ext>
                </a:extLst>
              </p:cNvPr>
              <p:cNvCxnSpPr>
                <a:cxnSpLocks/>
              </p:cNvCxnSpPr>
              <p:nvPr/>
            </p:nvCxnSpPr>
            <p:spPr>
              <a:xfrm flipV="1">
                <a:off x="6502188" y="3008598"/>
                <a:ext cx="233455" cy="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725CC1-D948-4267-BCEC-2F72FE350BF5}"/>
                  </a:ext>
                </a:extLst>
              </p:cNvPr>
              <p:cNvCxnSpPr>
                <a:cxnSpLocks/>
              </p:cNvCxnSpPr>
              <p:nvPr/>
            </p:nvCxnSpPr>
            <p:spPr>
              <a:xfrm>
                <a:off x="6487161" y="3571165"/>
                <a:ext cx="248482"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D4EB8D0-E404-41D9-8E9F-85D7A6C15ECC}"/>
                </a:ext>
              </a:extLst>
            </p:cNvPr>
            <p:cNvGrpSpPr/>
            <p:nvPr/>
          </p:nvGrpSpPr>
          <p:grpSpPr>
            <a:xfrm flipH="1">
              <a:off x="7786797" y="2966698"/>
              <a:ext cx="251799" cy="654228"/>
              <a:chOff x="6487161" y="3008598"/>
              <a:chExt cx="248482" cy="562567"/>
            </a:xfrm>
            <a:grpFill/>
          </p:grpSpPr>
          <p:cxnSp>
            <p:nvCxnSpPr>
              <p:cNvPr id="27" name="Straight Connector 26">
                <a:extLst>
                  <a:ext uri="{FF2B5EF4-FFF2-40B4-BE49-F238E27FC236}">
                    <a16:creationId xmlns:a16="http://schemas.microsoft.com/office/drawing/2014/main" id="{6B24FFAC-F9F5-4EAA-8DA5-B1BC70962E79}"/>
                  </a:ext>
                </a:extLst>
              </p:cNvPr>
              <p:cNvCxnSpPr>
                <a:cxnSpLocks/>
              </p:cNvCxnSpPr>
              <p:nvPr/>
            </p:nvCxnSpPr>
            <p:spPr>
              <a:xfrm flipV="1">
                <a:off x="6502188" y="3008598"/>
                <a:ext cx="233455" cy="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325909-A1F9-4D84-B346-AF80396F874B}"/>
                  </a:ext>
                </a:extLst>
              </p:cNvPr>
              <p:cNvCxnSpPr>
                <a:cxnSpLocks/>
              </p:cNvCxnSpPr>
              <p:nvPr/>
            </p:nvCxnSpPr>
            <p:spPr>
              <a:xfrm>
                <a:off x="6487161" y="3571165"/>
                <a:ext cx="248482"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CF6FB2-E043-4641-A6D6-861A7C8D6E42}"/>
                  </a:ext>
                </a:extLst>
              </p:cNvPr>
              <p:cNvCxnSpPr>
                <a:cxnSpLocks/>
              </p:cNvCxnSpPr>
              <p:nvPr/>
            </p:nvCxnSpPr>
            <p:spPr>
              <a:xfrm>
                <a:off x="6699267" y="3016459"/>
                <a:ext cx="0" cy="554706"/>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34E2FBBF-6FAB-415F-8F1A-FA0593883BB0}"/>
                </a:ext>
              </a:extLst>
            </p:cNvPr>
            <p:cNvSpPr/>
            <p:nvPr/>
          </p:nvSpPr>
          <p:spPr>
            <a:xfrm>
              <a:off x="5996903" y="2808080"/>
              <a:ext cx="490212" cy="28982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2F2A5-233E-4497-AA98-4B14A1F4C4AE}"/>
                </a:ext>
              </a:extLst>
            </p:cNvPr>
            <p:cNvSpPr/>
            <p:nvPr/>
          </p:nvSpPr>
          <p:spPr>
            <a:xfrm>
              <a:off x="8004815" y="2812432"/>
              <a:ext cx="490212" cy="28982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AC831D-85D7-46AC-9BAF-7566C461A7BC}"/>
                </a:ext>
              </a:extLst>
            </p:cNvPr>
            <p:cNvSpPr/>
            <p:nvPr/>
          </p:nvSpPr>
          <p:spPr>
            <a:xfrm>
              <a:off x="6010202" y="3442833"/>
              <a:ext cx="490212" cy="28982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AB14F49-3D82-46BA-ADB0-20B1023EC1E5}"/>
                </a:ext>
              </a:extLst>
            </p:cNvPr>
            <p:cNvSpPr/>
            <p:nvPr/>
          </p:nvSpPr>
          <p:spPr>
            <a:xfrm>
              <a:off x="8027479" y="3442833"/>
              <a:ext cx="490212" cy="28982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4D96A62-CF54-4269-8F8C-2D8D923CF270}"/>
              </a:ext>
            </a:extLst>
          </p:cNvPr>
          <p:cNvGrpSpPr/>
          <p:nvPr/>
        </p:nvGrpSpPr>
        <p:grpSpPr>
          <a:xfrm>
            <a:off x="2382887" y="3322203"/>
            <a:ext cx="1594132" cy="1626903"/>
            <a:chOff x="2303150" y="3340132"/>
            <a:chExt cx="1594132" cy="1626903"/>
          </a:xfrm>
        </p:grpSpPr>
        <p:sp>
          <p:nvSpPr>
            <p:cNvPr id="17" name="Oval 16">
              <a:extLst>
                <a:ext uri="{FF2B5EF4-FFF2-40B4-BE49-F238E27FC236}">
                  <a16:creationId xmlns:a16="http://schemas.microsoft.com/office/drawing/2014/main" id="{9CBAA2A5-ABC4-419D-805E-F8FB61002878}"/>
                </a:ext>
              </a:extLst>
            </p:cNvPr>
            <p:cNvSpPr/>
            <p:nvPr/>
          </p:nvSpPr>
          <p:spPr>
            <a:xfrm>
              <a:off x="2303150" y="3340132"/>
              <a:ext cx="1594132" cy="1626903"/>
            </a:xfrm>
            <a:prstGeom prst="ellipse">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9A16ADCD-EBEC-47E7-97B8-1090975E27C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205695" y="4080525"/>
              <a:ext cx="659748" cy="659748"/>
            </a:xfrm>
            <a:prstGeom prst="rect">
              <a:avLst/>
            </a:prstGeom>
          </p:spPr>
        </p:pic>
      </p:grpSp>
      <p:pic>
        <p:nvPicPr>
          <p:cNvPr id="16" name="Picture 15">
            <a:extLst>
              <a:ext uri="{FF2B5EF4-FFF2-40B4-BE49-F238E27FC236}">
                <a16:creationId xmlns:a16="http://schemas.microsoft.com/office/drawing/2014/main" id="{C767F643-91C3-4F9E-BAB2-9E65CCEE13C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842940" y="4268616"/>
            <a:ext cx="659748" cy="659748"/>
          </a:xfrm>
          <a:prstGeom prst="rect">
            <a:avLst/>
          </a:prstGeom>
        </p:spPr>
      </p:pic>
    </p:spTree>
    <p:extLst>
      <p:ext uri="{BB962C8B-B14F-4D97-AF65-F5344CB8AC3E}">
        <p14:creationId xmlns:p14="http://schemas.microsoft.com/office/powerpoint/2010/main" val="993450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latin typeface="Calibri" panose="020F0502020204030204" pitchFamily="34" charset="0"/>
                <a:cs typeface="Calibri" panose="020F0502020204030204" pitchFamily="34" charset="0"/>
              </a:rPr>
              <a:t>Virtual Space</a:t>
            </a:r>
            <a:endParaRPr lang="en-US" sz="4000" b="1" dirty="0"/>
          </a:p>
        </p:txBody>
      </p:sp>
      <p:sp>
        <p:nvSpPr>
          <p:cNvPr id="8" name="Rectangle 7">
            <a:extLst>
              <a:ext uri="{FF2B5EF4-FFF2-40B4-BE49-F238E27FC236}">
                <a16:creationId xmlns:a16="http://schemas.microsoft.com/office/drawing/2014/main" id="{3F6C7F56-4B93-4668-8FCC-C9CD8C05BB46}"/>
              </a:ext>
            </a:extLst>
          </p:cNvPr>
          <p:cNvSpPr/>
          <p:nvPr/>
        </p:nvSpPr>
        <p:spPr>
          <a:xfrm>
            <a:off x="9612832" y="6550223"/>
            <a:ext cx="25695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Adobe Clean"/>
                <a:ea typeface="+mn-ea"/>
                <a:cs typeface="+mn-cs"/>
              </a:rPr>
              <a:t>  Date: 2018/09/16 - 2018/11/10</a:t>
            </a:r>
          </a:p>
        </p:txBody>
      </p:sp>
      <p:sp>
        <p:nvSpPr>
          <p:cNvPr id="9" name="Title 1">
            <a:extLst>
              <a:ext uri="{FF2B5EF4-FFF2-40B4-BE49-F238E27FC236}">
                <a16:creationId xmlns:a16="http://schemas.microsoft.com/office/drawing/2014/main" id="{EA812733-3C2A-44FA-933A-CF081C533B60}"/>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Constructs bounded </a:t>
            </a:r>
            <a:r>
              <a:rPr lang="en-US" altLang="zh-CN" sz="2400" dirty="0"/>
              <a:t>community for </a:t>
            </a:r>
            <a:r>
              <a:rPr lang="en-US" sz="2400" dirty="0"/>
              <a:t>distant </a:t>
            </a:r>
            <a:r>
              <a:rPr lang="en-US" sz="2400" b="1" dirty="0"/>
              <a:t>frantic fans </a:t>
            </a:r>
            <a:r>
              <a:rPr lang="en-US" altLang="zh-CN" sz="2400" dirty="0"/>
              <a:t>and p</a:t>
            </a:r>
            <a:r>
              <a:rPr lang="en-US" sz="2400" dirty="0"/>
              <a:t>asses baseball tradition to next generation in next ten years</a:t>
            </a:r>
          </a:p>
        </p:txBody>
      </p:sp>
      <p:sp>
        <p:nvSpPr>
          <p:cNvPr id="5" name="Rectangle 4">
            <a:extLst>
              <a:ext uri="{FF2B5EF4-FFF2-40B4-BE49-F238E27FC236}">
                <a16:creationId xmlns:a16="http://schemas.microsoft.com/office/drawing/2014/main" id="{272412A8-D157-417F-93A3-B6CED343EF5D}"/>
              </a:ext>
            </a:extLst>
          </p:cNvPr>
          <p:cNvSpPr/>
          <p:nvPr/>
        </p:nvSpPr>
        <p:spPr>
          <a:xfrm>
            <a:off x="743143" y="2171700"/>
            <a:ext cx="3235546" cy="4297679"/>
          </a:xfrm>
          <a:prstGeom prst="rect">
            <a:avLst/>
          </a:prstGeom>
          <a:solidFill>
            <a:srgbClr val="506FC9"/>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j-lt"/>
              <a:ea typeface="+mn-ea"/>
              <a:cs typeface="+mn-cs"/>
            </a:endParaRPr>
          </a:p>
        </p:txBody>
      </p:sp>
      <p:sp>
        <p:nvSpPr>
          <p:cNvPr id="6" name="Rectangle 5">
            <a:extLst>
              <a:ext uri="{FF2B5EF4-FFF2-40B4-BE49-F238E27FC236}">
                <a16:creationId xmlns:a16="http://schemas.microsoft.com/office/drawing/2014/main" id="{AB49C606-F5BB-4B13-9135-BD8F96D28546}"/>
              </a:ext>
            </a:extLst>
          </p:cNvPr>
          <p:cNvSpPr/>
          <p:nvPr/>
        </p:nvSpPr>
        <p:spPr>
          <a:xfrm>
            <a:off x="1441758" y="2756045"/>
            <a:ext cx="3515591" cy="3048000"/>
          </a:xfrm>
          <a:prstGeom prst="rect">
            <a:avLst/>
          </a:prstGeom>
          <a:solidFill>
            <a:srgbClr val="E72525"/>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ea typeface="+mn-ea"/>
              <a:cs typeface="+mn-cs"/>
            </a:endParaRPr>
          </a:p>
        </p:txBody>
      </p:sp>
      <p:sp>
        <p:nvSpPr>
          <p:cNvPr id="11" name="TextBox 10">
            <a:extLst>
              <a:ext uri="{FF2B5EF4-FFF2-40B4-BE49-F238E27FC236}">
                <a16:creationId xmlns:a16="http://schemas.microsoft.com/office/drawing/2014/main" id="{45D7C163-AB11-4675-BAA8-789DB0407155}"/>
              </a:ext>
            </a:extLst>
          </p:cNvPr>
          <p:cNvSpPr txBox="1"/>
          <p:nvPr/>
        </p:nvSpPr>
        <p:spPr>
          <a:xfrm>
            <a:off x="1441758" y="5198943"/>
            <a:ext cx="3515591" cy="584775"/>
          </a:xfrm>
          <a:prstGeom prst="rect">
            <a:avLst/>
          </a:prstGeom>
          <a:noFill/>
        </p:spPr>
        <p:txBody>
          <a:bodyPr wrap="square" rtlCol="0">
            <a:spAutoFit/>
          </a:bodyPr>
          <a:lstStyle/>
          <a:p>
            <a:pPr algn="ctr"/>
            <a:r>
              <a:rPr lang="en-US" sz="3200" b="1" dirty="0">
                <a:solidFill>
                  <a:schemeClr val="bg1"/>
                </a:solidFill>
              </a:rPr>
              <a:t>Virtual Space</a:t>
            </a:r>
          </a:p>
        </p:txBody>
      </p:sp>
      <p:pic>
        <p:nvPicPr>
          <p:cNvPr id="12" name="Picture 11">
            <a:extLst>
              <a:ext uri="{FF2B5EF4-FFF2-40B4-BE49-F238E27FC236}">
                <a16:creationId xmlns:a16="http://schemas.microsoft.com/office/drawing/2014/main" id="{3C8851CC-5E7D-4951-8FF4-2D25DA8B98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7356" y1="24760" x2="43269" y2="25000"/>
                      </a14:backgroundRemoval>
                    </a14:imgEffect>
                    <a14:imgEffect>
                      <a14:sharpenSoften amount="50000"/>
                    </a14:imgEffect>
                    <a14:imgEffect>
                      <a14:colorTemperature colorTemp="11500"/>
                    </a14:imgEffect>
                    <a14:imgEffect>
                      <a14:saturation sat="0"/>
                    </a14:imgEffect>
                    <a14:imgEffect>
                      <a14:brightnessContrast bright="-100000" contrast="100000"/>
                    </a14:imgEffect>
                  </a14:imgLayer>
                </a14:imgProps>
              </a:ext>
            </a:extLst>
          </a:blip>
          <a:stretch>
            <a:fillRect/>
          </a:stretch>
        </p:blipFill>
        <p:spPr>
          <a:xfrm>
            <a:off x="1635486" y="2608355"/>
            <a:ext cx="3062293" cy="3062293"/>
          </a:xfrm>
          <a:prstGeom prst="rect">
            <a:avLst/>
          </a:prstGeom>
        </p:spPr>
      </p:pic>
      <p:pic>
        <p:nvPicPr>
          <p:cNvPr id="13" name="Picture 12">
            <a:extLst>
              <a:ext uri="{FF2B5EF4-FFF2-40B4-BE49-F238E27FC236}">
                <a16:creationId xmlns:a16="http://schemas.microsoft.com/office/drawing/2014/main" id="{59B4C96A-DADB-4163-B43E-18F5C5728790}"/>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backgroundRemoval t="9778" b="89778" l="4000" r="96889">
                        <a14:foregroundMark x1="4444" y1="46667" x2="14222" y2="48444"/>
                        <a14:foregroundMark x1="93333" y1="46222" x2="83111" y2="49333"/>
                        <a14:foregroundMark x1="96889" y1="46667" x2="96889" y2="46667"/>
                        <a14:foregroundMark x1="68444" y1="24889" x2="14667" y2="28000"/>
                        <a14:foregroundMark x1="15556" y1="84000" x2="19556" y2="84444"/>
                        <a14:foregroundMark x1="11556" y1="79556" x2="11556" y2="79556"/>
                        <a14:foregroundMark x1="80000" y1="83111" x2="84889" y2="83556"/>
                      </a14:backgroundRemoval>
                    </a14:imgEffect>
                    <a14:imgEffect>
                      <a14:colorTemperature colorTemp="1500"/>
                    </a14:imgEffect>
                    <a14:imgEffect>
                      <a14:saturation sat="0"/>
                    </a14:imgEffect>
                  </a14:imgLayer>
                </a14:imgProps>
              </a:ext>
            </a:extLst>
          </a:blip>
          <a:stretch>
            <a:fillRect/>
          </a:stretch>
        </p:blipFill>
        <p:spPr>
          <a:xfrm>
            <a:off x="2673598" y="3786377"/>
            <a:ext cx="986070" cy="986070"/>
          </a:xfrm>
          <a:prstGeom prst="rect">
            <a:avLst/>
          </a:prstGeom>
        </p:spPr>
      </p:pic>
      <p:sp>
        <p:nvSpPr>
          <p:cNvPr id="14" name="Content Placeholder 2">
            <a:extLst>
              <a:ext uri="{FF2B5EF4-FFF2-40B4-BE49-F238E27FC236}">
                <a16:creationId xmlns:a16="http://schemas.microsoft.com/office/drawing/2014/main" id="{BA32DC77-1791-4389-8253-D9DE1EA2A736}"/>
              </a:ext>
            </a:extLst>
          </p:cNvPr>
          <p:cNvSpPr txBox="1">
            <a:spLocks/>
          </p:cNvSpPr>
          <p:nvPr/>
        </p:nvSpPr>
        <p:spPr>
          <a:xfrm>
            <a:off x="5276210" y="2790335"/>
            <a:ext cx="6840718" cy="3508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6" name="TextBox 15">
            <a:extLst>
              <a:ext uri="{FF2B5EF4-FFF2-40B4-BE49-F238E27FC236}">
                <a16:creationId xmlns:a16="http://schemas.microsoft.com/office/drawing/2014/main" id="{4DAFA59F-927F-4FD1-8559-8AAC24918BCF}"/>
              </a:ext>
            </a:extLst>
          </p:cNvPr>
          <p:cNvSpPr txBox="1"/>
          <p:nvPr/>
        </p:nvSpPr>
        <p:spPr>
          <a:xfrm>
            <a:off x="5234741" y="2773196"/>
            <a:ext cx="6060788" cy="3693319"/>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solidFill>
                  <a:srgbClr val="000000"/>
                </a:solidFill>
              </a:rPr>
              <a:t>An VR based, </a:t>
            </a:r>
            <a:r>
              <a:rPr lang="en-US" sz="2400" b="1" dirty="0">
                <a:solidFill>
                  <a:srgbClr val="000000"/>
                </a:solidFill>
              </a:rPr>
              <a:t>interactive space </a:t>
            </a:r>
            <a:r>
              <a:rPr lang="en-US" sz="2400" dirty="0">
                <a:solidFill>
                  <a:srgbClr val="000000"/>
                </a:solidFill>
              </a:rPr>
              <a:t>providing real-time, in stadium </a:t>
            </a:r>
            <a:endParaRPr lang="en-US" sz="2400" dirty="0">
              <a:solidFill>
                <a:srgbClr val="000000"/>
              </a:solidFill>
              <a:highlight>
                <a:srgbClr val="FF0000"/>
              </a:highlight>
            </a:endParaRPr>
          </a:p>
          <a:p>
            <a:pPr marL="342900" lvl="0" indent="-342900">
              <a:buFont typeface="Arial" panose="020B0604020202020204" pitchFamily="34" charset="0"/>
              <a:buChar char="•"/>
            </a:pPr>
            <a:endParaRPr lang="en-US" sz="2400" dirty="0">
              <a:solidFill>
                <a:srgbClr val="000000"/>
              </a:solidFill>
            </a:endParaRPr>
          </a:p>
          <a:p>
            <a:pPr marL="342900" lvl="0" indent="-342900">
              <a:buFont typeface="Arial" panose="020B0604020202020204" pitchFamily="34" charset="0"/>
              <a:buChar char="•"/>
            </a:pPr>
            <a:r>
              <a:rPr lang="en-US" sz="2400" dirty="0">
                <a:solidFill>
                  <a:srgbClr val="000000"/>
                </a:solidFill>
              </a:rPr>
              <a:t>Conserve bounds among </a:t>
            </a:r>
            <a:r>
              <a:rPr lang="en-US" sz="2400" b="1" dirty="0">
                <a:solidFill>
                  <a:srgbClr val="000000"/>
                </a:solidFill>
              </a:rPr>
              <a:t>families</a:t>
            </a:r>
            <a:r>
              <a:rPr lang="en-US" sz="2400" dirty="0">
                <a:solidFill>
                  <a:srgbClr val="000000"/>
                </a:solidFill>
              </a:rPr>
              <a:t>, across </a:t>
            </a:r>
            <a:r>
              <a:rPr lang="en-US" sz="2400" b="1" dirty="0">
                <a:solidFill>
                  <a:srgbClr val="000000"/>
                </a:solidFill>
              </a:rPr>
              <a:t>distances</a:t>
            </a:r>
            <a:r>
              <a:rPr lang="en-US" sz="2400" dirty="0">
                <a:solidFill>
                  <a:srgbClr val="000000"/>
                </a:solidFill>
              </a:rPr>
              <a:t> and between </a:t>
            </a:r>
            <a:r>
              <a:rPr lang="en-US" sz="2400" b="1" dirty="0">
                <a:solidFill>
                  <a:srgbClr val="000000"/>
                </a:solidFill>
              </a:rPr>
              <a:t>generations</a:t>
            </a:r>
          </a:p>
          <a:p>
            <a:pPr marL="342900" lvl="0" indent="-342900">
              <a:buFont typeface="Arial" panose="020B0604020202020204" pitchFamily="34" charset="0"/>
              <a:buChar char="•"/>
            </a:pPr>
            <a:endParaRPr lang="en-US" sz="2400" dirty="0">
              <a:solidFill>
                <a:srgbClr val="000000"/>
              </a:solidFill>
            </a:endParaRPr>
          </a:p>
          <a:p>
            <a:pPr marL="342900" lvl="0" indent="-342900">
              <a:buFont typeface="Arial" panose="020B0604020202020204" pitchFamily="34" charset="0"/>
              <a:buChar char="•"/>
            </a:pPr>
            <a:r>
              <a:rPr lang="en-US" sz="2400" b="1" dirty="0">
                <a:solidFill>
                  <a:srgbClr val="000000"/>
                </a:solidFill>
              </a:rPr>
              <a:t>Frantic fans </a:t>
            </a:r>
            <a:r>
              <a:rPr lang="en-US" sz="2400" dirty="0">
                <a:solidFill>
                  <a:srgbClr val="000000"/>
                </a:solidFill>
              </a:rPr>
              <a:t>knit a space of offline and online, past and future </a:t>
            </a:r>
            <a:r>
              <a:rPr lang="en-US" altLang="zh-CN" sz="2400" dirty="0">
                <a:solidFill>
                  <a:srgbClr val="000000"/>
                </a:solidFill>
              </a:rPr>
              <a:t>together</a:t>
            </a:r>
            <a:endParaRPr lang="en-US" sz="2400" dirty="0">
              <a:solidFill>
                <a:srgbClr val="000000"/>
              </a:solidFill>
            </a:endParaRPr>
          </a:p>
          <a:p>
            <a:pPr marL="285750" lvl="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85462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aseball stadium&#10;&#10;Description automatically generated">
            <a:extLst>
              <a:ext uri="{FF2B5EF4-FFF2-40B4-BE49-F238E27FC236}">
                <a16:creationId xmlns:a16="http://schemas.microsoft.com/office/drawing/2014/main" id="{14491B80-8616-CA4E-B6C2-9CE0661610D0}"/>
              </a:ext>
            </a:extLst>
          </p:cNvPr>
          <p:cNvPicPr>
            <a:picLocks noChangeAspect="1"/>
          </p:cNvPicPr>
          <p:nvPr/>
        </p:nvPicPr>
        <p:blipFill rotWithShape="1">
          <a:blip r:embed="rId2"/>
          <a:srcRect t="19643"/>
          <a:stretch/>
        </p:blipFill>
        <p:spPr>
          <a:xfrm>
            <a:off x="20" y="1"/>
            <a:ext cx="12191980" cy="6857999"/>
          </a:xfrm>
          <a:prstGeom prst="rect">
            <a:avLst/>
          </a:prstGeom>
        </p:spPr>
      </p:pic>
      <p:sp>
        <p:nvSpPr>
          <p:cNvPr id="15" name="Rectangle 14">
            <a:extLst>
              <a:ext uri="{FF2B5EF4-FFF2-40B4-BE49-F238E27FC236}">
                <a16:creationId xmlns:a16="http://schemas.microsoft.com/office/drawing/2014/main" id="{A24EE00B-CC8A-CF47-9036-1BD59377DBE3}"/>
              </a:ext>
            </a:extLst>
          </p:cNvPr>
          <p:cNvSpPr/>
          <p:nvPr/>
        </p:nvSpPr>
        <p:spPr>
          <a:xfrm>
            <a:off x="19" y="-23018"/>
            <a:ext cx="12191981" cy="6858000"/>
          </a:xfrm>
          <a:prstGeom prst="rect">
            <a:avLst/>
          </a:prstGeom>
          <a:solidFill>
            <a:srgbClr val="F2F2F2">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Content Placeholder 5" descr="A person wearing a hat&#10;&#10;Description automatically generated">
            <a:extLst>
              <a:ext uri="{FF2B5EF4-FFF2-40B4-BE49-F238E27FC236}">
                <a16:creationId xmlns:a16="http://schemas.microsoft.com/office/drawing/2014/main" id="{993A1EC5-F188-F545-B6BE-98D4905DC953}"/>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9877" b="89877" l="5556" r="90000">
                        <a14:foregroundMark x1="10000" y1="51111" x2="5556" y2="50864"/>
                        <a14:foregroundMark x1="11806" y1="60494" x2="11111" y2="83210"/>
                        <a14:foregroundMark x1="11111" y1="83210" x2="10972" y2="84198"/>
                        <a14:foregroundMark x1="40417" y1="72840" x2="35000" y2="64938"/>
                      </a14:backgroundRemoval>
                    </a14:imgEffect>
                  </a14:imgLayer>
                </a14:imgProps>
              </a:ext>
            </a:extLst>
          </a:blip>
          <a:stretch>
            <a:fillRect/>
          </a:stretch>
        </p:blipFill>
        <p:spPr>
          <a:xfrm>
            <a:off x="4624370" y="986163"/>
            <a:ext cx="7735712" cy="4351338"/>
          </a:xfrm>
        </p:spPr>
      </p:pic>
      <p:pic>
        <p:nvPicPr>
          <p:cNvPr id="8" name="Picture 7" descr="A person swinging a baseball bat&#10;&#10;Description automatically generated">
            <a:extLst>
              <a:ext uri="{FF2B5EF4-FFF2-40B4-BE49-F238E27FC236}">
                <a16:creationId xmlns:a16="http://schemas.microsoft.com/office/drawing/2014/main" id="{F3E4B124-E1FF-B74B-AD81-66C1E8A1989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5972" y1="87901" x2="32917" y2="89877"/>
                        <a14:foregroundMark x1="32917" y1="89877" x2="32778" y2="89630"/>
                        <a14:foregroundMark x1="22778" y1="58272" x2="20139" y2="57778"/>
                        <a14:foregroundMark x1="24028" y1="38025" x2="24028" y2="39259"/>
                        <a14:foregroundMark x1="18472" y1="36049" x2="13472" y2="40741"/>
                        <a14:foregroundMark x1="18056" y1="35556" x2="13611" y2="40494"/>
                        <a14:foregroundMark x1="13194" y1="45679" x2="14306" y2="48889"/>
                        <a14:foregroundMark x1="12917" y1="45432" x2="13194" y2="47901"/>
                        <a14:foregroundMark x1="12222" y1="42469" x2="12778" y2="40741"/>
                        <a14:foregroundMark x1="30278" y1="28889" x2="45556" y2="16049"/>
                      </a14:backgroundRemoval>
                    </a14:imgEffect>
                  </a14:imgLayer>
                </a14:imgProps>
              </a:ext>
            </a:extLst>
          </a:blip>
          <a:stretch>
            <a:fillRect/>
          </a:stretch>
        </p:blipFill>
        <p:spPr>
          <a:xfrm>
            <a:off x="7330826" y="978240"/>
            <a:ext cx="8324144" cy="4682331"/>
          </a:xfrm>
          <a:prstGeom prst="rect">
            <a:avLst/>
          </a:prstGeom>
        </p:spPr>
      </p:pic>
      <p:pic>
        <p:nvPicPr>
          <p:cNvPr id="10" name="Picture 9" descr="A baseball player swinging a bat at a ball&#10;&#10;Description automatically generated">
            <a:extLst>
              <a:ext uri="{FF2B5EF4-FFF2-40B4-BE49-F238E27FC236}">
                <a16:creationId xmlns:a16="http://schemas.microsoft.com/office/drawing/2014/main" id="{4AA3B143-9863-F14D-9789-2C0B8CFF9B0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77" b="98765" l="10000" r="90000">
                        <a14:foregroundMark x1="48611" y1="21728" x2="51250" y2="32099"/>
                        <a14:foregroundMark x1="51250" y1="32099" x2="47361" y2="26914"/>
                        <a14:foregroundMark x1="47361" y1="26914" x2="50972" y2="23704"/>
                        <a14:foregroundMark x1="50972" y1="23704" x2="47500" y2="28395"/>
                        <a14:foregroundMark x1="47500" y1="28395" x2="51389" y2="18272"/>
                        <a14:foregroundMark x1="51389" y1="18272" x2="55694" y2="21975"/>
                        <a14:foregroundMark x1="55694" y1="21975" x2="44444" y2="21728"/>
                        <a14:foregroundMark x1="44444" y1="21728" x2="49167" y2="18519"/>
                        <a14:foregroundMark x1="49167" y1="18519" x2="53194" y2="22716"/>
                        <a14:foregroundMark x1="53194" y1="22716" x2="53889" y2="15802"/>
                        <a14:foregroundMark x1="53889" y1="15802" x2="50417" y2="10617"/>
                        <a14:foregroundMark x1="49722" y1="79012" x2="45972" y2="84198"/>
                        <a14:foregroundMark x1="45972" y1="84198" x2="45000" y2="88642"/>
                        <a14:foregroundMark x1="44444" y1="95309" x2="48611" y2="97531"/>
                        <a14:foregroundMark x1="48611" y1="97531" x2="51944" y2="94815"/>
                        <a14:foregroundMark x1="64722" y1="97037" x2="61111" y2="97284"/>
                        <a14:foregroundMark x1="67361" y1="97531" x2="68611" y2="98765"/>
                        <a14:backgroundMark x1="25972" y1="25926" x2="13889" y2="70370"/>
                        <a14:backgroundMark x1="13889" y1="70370" x2="11944" y2="74074"/>
                        <a14:backgroundMark x1="23194" y1="49383" x2="22361" y2="69877"/>
                        <a14:backgroundMark x1="22361" y1="69877" x2="20278" y2="77037"/>
                        <a14:backgroundMark x1="20278" y1="77037" x2="12361" y2="87160"/>
                        <a14:backgroundMark x1="12361" y1="87160" x2="12222" y2="87160"/>
                        <a14:backgroundMark x1="9722" y1="91358" x2="22917" y2="94815"/>
                        <a14:backgroundMark x1="22917" y1="94815" x2="27500" y2="92346"/>
                        <a14:backgroundMark x1="27500" y1="92346" x2="30694" y2="88148"/>
                        <a14:backgroundMark x1="55972" y1="89383" x2="55972" y2="97531"/>
                        <a14:backgroundMark x1="76944" y1="93086" x2="78472" y2="59259"/>
                        <a14:backgroundMark x1="78472" y1="59259" x2="74583" y2="20988"/>
                        <a14:backgroundMark x1="51389" y1="87407" x2="51806" y2="87160"/>
                      </a14:backgroundRemoval>
                    </a14:imgEffect>
                  </a14:imgLayer>
                </a14:imgProps>
              </a:ext>
            </a:extLst>
          </a:blip>
          <a:stretch>
            <a:fillRect/>
          </a:stretch>
        </p:blipFill>
        <p:spPr>
          <a:xfrm>
            <a:off x="-334579" y="2773219"/>
            <a:ext cx="6311900" cy="3550444"/>
          </a:xfrm>
          <a:prstGeom prst="rect">
            <a:avLst/>
          </a:prstGeom>
        </p:spPr>
      </p:pic>
      <p:sp>
        <p:nvSpPr>
          <p:cNvPr id="11" name="Rectangle 10">
            <a:extLst>
              <a:ext uri="{FF2B5EF4-FFF2-40B4-BE49-F238E27FC236}">
                <a16:creationId xmlns:a16="http://schemas.microsoft.com/office/drawing/2014/main" id="{3AFE0CD0-74DD-1C4B-97BB-75DFA0829206}"/>
              </a:ext>
            </a:extLst>
          </p:cNvPr>
          <p:cNvSpPr/>
          <p:nvPr/>
        </p:nvSpPr>
        <p:spPr>
          <a:xfrm>
            <a:off x="0" y="4761111"/>
            <a:ext cx="12192000" cy="2209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3E0262-4EAE-D842-80C8-5D230D88E2FD}"/>
              </a:ext>
            </a:extLst>
          </p:cNvPr>
          <p:cNvSpPr txBox="1"/>
          <p:nvPr/>
        </p:nvSpPr>
        <p:spPr>
          <a:xfrm>
            <a:off x="1807117" y="5006200"/>
            <a:ext cx="24927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Catcher: Doris </a:t>
            </a: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Kuo</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DD229694-20DB-4741-951B-CCA057100858}"/>
              </a:ext>
            </a:extLst>
          </p:cNvPr>
          <p:cNvSpPr txBox="1"/>
          <p:nvPr/>
        </p:nvSpPr>
        <p:spPr>
          <a:xfrm>
            <a:off x="5421243" y="5009501"/>
            <a:ext cx="25906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Pitcher: </a:t>
            </a: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Rongbin</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Ye</a:t>
            </a:r>
          </a:p>
        </p:txBody>
      </p:sp>
      <p:sp>
        <p:nvSpPr>
          <p:cNvPr id="14" name="TextBox 13">
            <a:extLst>
              <a:ext uri="{FF2B5EF4-FFF2-40B4-BE49-F238E27FC236}">
                <a16:creationId xmlns:a16="http://schemas.microsoft.com/office/drawing/2014/main" id="{68A265F1-BCB2-224D-BAC1-334FC6FAA7E5}"/>
              </a:ext>
            </a:extLst>
          </p:cNvPr>
          <p:cNvSpPr txBox="1"/>
          <p:nvPr/>
        </p:nvSpPr>
        <p:spPr>
          <a:xfrm>
            <a:off x="9133281" y="4949394"/>
            <a:ext cx="20646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Batter: Ye Yuan</a:t>
            </a:r>
          </a:p>
        </p:txBody>
      </p:sp>
      <p:sp>
        <p:nvSpPr>
          <p:cNvPr id="21" name="TextBox 20">
            <a:extLst>
              <a:ext uri="{FF2B5EF4-FFF2-40B4-BE49-F238E27FC236}">
                <a16:creationId xmlns:a16="http://schemas.microsoft.com/office/drawing/2014/main" id="{018E9398-E255-8845-A7EC-C2B27D02200F}"/>
              </a:ext>
            </a:extLst>
          </p:cNvPr>
          <p:cNvSpPr txBox="1"/>
          <p:nvPr/>
        </p:nvSpPr>
        <p:spPr>
          <a:xfrm>
            <a:off x="1807117" y="6036152"/>
            <a:ext cx="45552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Honored Catcher: Prof. Sharif </a:t>
            </a: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Nijim</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15789F8-CA8D-4F7C-9935-1660EB757941}"/>
              </a:ext>
            </a:extLst>
          </p:cNvPr>
          <p:cNvSpPr/>
          <p:nvPr/>
        </p:nvSpPr>
        <p:spPr>
          <a:xfrm>
            <a:off x="0" y="-46036"/>
            <a:ext cx="4525509" cy="2125970"/>
          </a:xfrm>
          <a:prstGeom prst="rect">
            <a:avLst/>
          </a:prstGeom>
          <a:gradFill>
            <a:gsLst>
              <a:gs pos="9000">
                <a:schemeClr val="tx1">
                  <a:alpha val="29000"/>
                </a:schemeClr>
              </a:gs>
              <a:gs pos="29000">
                <a:schemeClr val="tx1"/>
              </a:gs>
              <a:gs pos="76000">
                <a:schemeClr val="tx1">
                  <a:alpha val="38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20" name="TextBox 19">
            <a:extLst>
              <a:ext uri="{FF2B5EF4-FFF2-40B4-BE49-F238E27FC236}">
                <a16:creationId xmlns:a16="http://schemas.microsoft.com/office/drawing/2014/main" id="{04ADF495-C40D-4827-97C1-54AFCFB97D74}"/>
              </a:ext>
            </a:extLst>
          </p:cNvPr>
          <p:cNvSpPr txBox="1"/>
          <p:nvPr/>
        </p:nvSpPr>
        <p:spPr>
          <a:xfrm>
            <a:off x="200874" y="997692"/>
            <a:ext cx="343824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University of Notre Dame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MSBA 2020</a:t>
            </a:r>
          </a:p>
        </p:txBody>
      </p:sp>
      <p:sp>
        <p:nvSpPr>
          <p:cNvPr id="24" name="Title 1">
            <a:extLst>
              <a:ext uri="{FF2B5EF4-FFF2-40B4-BE49-F238E27FC236}">
                <a16:creationId xmlns:a16="http://schemas.microsoft.com/office/drawing/2014/main" id="{96CFD6D9-1CA9-4AA6-8DE1-AD6C4D0CD201}"/>
              </a:ext>
            </a:extLst>
          </p:cNvPr>
          <p:cNvSpPr>
            <a:spLocks noGrp="1"/>
          </p:cNvSpPr>
          <p:nvPr>
            <p:ph type="title"/>
          </p:nvPr>
        </p:nvSpPr>
        <p:spPr>
          <a:xfrm>
            <a:off x="200874" y="429405"/>
            <a:ext cx="4197507" cy="411162"/>
          </a:xfrm>
        </p:spPr>
        <p:txBody>
          <a:bodyPr>
            <a:normAutofit fontScale="90000"/>
          </a:bodyPr>
          <a:lstStyle/>
          <a:p>
            <a:r>
              <a:rPr lang="en-US" altLang="zh-TW" sz="4000" b="1" dirty="0">
                <a:solidFill>
                  <a:schemeClr val="bg1"/>
                </a:solidFill>
                <a:latin typeface="Adobe Clean"/>
              </a:rPr>
              <a:t>Our Team: ND</a:t>
            </a:r>
            <a:r>
              <a:rPr lang="zh-TW" altLang="en-US" sz="4000" b="1" dirty="0">
                <a:solidFill>
                  <a:schemeClr val="bg1"/>
                </a:solidFill>
                <a:latin typeface="Adobe Clean"/>
              </a:rPr>
              <a:t> </a:t>
            </a:r>
            <a:r>
              <a:rPr lang="en-US" altLang="zh-TW" sz="4000" b="1" dirty="0">
                <a:solidFill>
                  <a:schemeClr val="bg1"/>
                </a:solidFill>
                <a:latin typeface="Adobe Clean"/>
              </a:rPr>
              <a:t>D.R.Y.</a:t>
            </a:r>
            <a:endParaRPr lang="en-US" sz="4000" b="1" dirty="0">
              <a:solidFill>
                <a:schemeClr val="bg1"/>
              </a:solidFill>
              <a:latin typeface="Adobe Clean"/>
            </a:endParaRPr>
          </a:p>
        </p:txBody>
      </p:sp>
    </p:spTree>
    <p:extLst>
      <p:ext uri="{BB962C8B-B14F-4D97-AF65-F5344CB8AC3E}">
        <p14:creationId xmlns:p14="http://schemas.microsoft.com/office/powerpoint/2010/main" val="987094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baseball players standing on top of a grass covered field&#10;&#10;Description automatically generated">
            <a:extLst>
              <a:ext uri="{FF2B5EF4-FFF2-40B4-BE49-F238E27FC236}">
                <a16:creationId xmlns:a16="http://schemas.microsoft.com/office/drawing/2014/main" id="{6797CE93-D425-2B4C-ADD0-6F0869867520}"/>
              </a:ext>
            </a:extLst>
          </p:cNvPr>
          <p:cNvPicPr>
            <a:picLocks noChangeAspect="1"/>
          </p:cNvPicPr>
          <p:nvPr/>
        </p:nvPicPr>
        <p:blipFill rotWithShape="1">
          <a:blip r:embed="rId2">
            <a:alphaModFix amt="50000"/>
          </a:blip>
          <a:srcRect t="4832" b="7958"/>
          <a:stretch/>
        </p:blipFill>
        <p:spPr>
          <a:xfrm>
            <a:off x="20" y="1"/>
            <a:ext cx="12191980" cy="6857999"/>
          </a:xfrm>
          <a:prstGeom prst="rect">
            <a:avLst/>
          </a:prstGeom>
        </p:spPr>
      </p:pic>
      <p:sp>
        <p:nvSpPr>
          <p:cNvPr id="5" name="Text Placeholder 4">
            <a:extLst>
              <a:ext uri="{FF2B5EF4-FFF2-40B4-BE49-F238E27FC236}">
                <a16:creationId xmlns:a16="http://schemas.microsoft.com/office/drawing/2014/main" id="{86C8E685-D29B-B240-AF21-D3EC9A7C96F2}"/>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dirty="0">
                <a:solidFill>
                  <a:srgbClr val="FFFFFF"/>
                </a:solidFill>
                <a:latin typeface="Adobe Clean"/>
              </a:rPr>
              <a:t>Summarize strategies as a whole</a:t>
            </a:r>
          </a:p>
        </p:txBody>
      </p:sp>
      <p:sp>
        <p:nvSpPr>
          <p:cNvPr id="6" name="Title 1">
            <a:extLst>
              <a:ext uri="{FF2B5EF4-FFF2-40B4-BE49-F238E27FC236}">
                <a16:creationId xmlns:a16="http://schemas.microsoft.com/office/drawing/2014/main" id="{C9F6D231-3092-4063-B4EB-1C3DBDF4138F}"/>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b="1" dirty="0">
                <a:solidFill>
                  <a:srgbClr val="FFFFFF"/>
                </a:solidFill>
                <a:latin typeface="Adobe Clean"/>
              </a:rPr>
              <a:t>Conclusion</a:t>
            </a:r>
          </a:p>
        </p:txBody>
      </p:sp>
    </p:spTree>
    <p:extLst>
      <p:ext uri="{BB962C8B-B14F-4D97-AF65-F5344CB8AC3E}">
        <p14:creationId xmlns:p14="http://schemas.microsoft.com/office/powerpoint/2010/main" val="118048245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As a Core Problem</a:t>
            </a:r>
          </a:p>
        </p:txBody>
      </p:sp>
      <p:sp>
        <p:nvSpPr>
          <p:cNvPr id="8" name="Rectangle 7">
            <a:extLst>
              <a:ext uri="{FF2B5EF4-FFF2-40B4-BE49-F238E27FC236}">
                <a16:creationId xmlns:a16="http://schemas.microsoft.com/office/drawing/2014/main" id="{3F6C7F56-4B93-4668-8FCC-C9CD8C05BB46}"/>
              </a:ext>
            </a:extLst>
          </p:cNvPr>
          <p:cNvSpPr/>
          <p:nvPr/>
        </p:nvSpPr>
        <p:spPr>
          <a:xfrm>
            <a:off x="9612832" y="6550223"/>
            <a:ext cx="25695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Adobe Clean"/>
                <a:ea typeface="+mn-ea"/>
                <a:cs typeface="+mn-cs"/>
              </a:rPr>
              <a:t>  Date: 2018/09/16 - 2018/11/10</a:t>
            </a:r>
          </a:p>
        </p:txBody>
      </p:sp>
      <p:sp>
        <p:nvSpPr>
          <p:cNvPr id="9" name="Title 1">
            <a:extLst>
              <a:ext uri="{FF2B5EF4-FFF2-40B4-BE49-F238E27FC236}">
                <a16:creationId xmlns:a16="http://schemas.microsoft.com/office/drawing/2014/main" id="{C2EDB37C-90C7-4F91-B539-7B4F5E876B54}"/>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Limited connection lead to high fan lost rate and restrain the growth of MLB’s revenue and partners’ revenue</a:t>
            </a:r>
          </a:p>
        </p:txBody>
      </p:sp>
      <p:cxnSp>
        <p:nvCxnSpPr>
          <p:cNvPr id="22" name="直接箭头连接符 53">
            <a:extLst>
              <a:ext uri="{FF2B5EF4-FFF2-40B4-BE49-F238E27FC236}">
                <a16:creationId xmlns:a16="http://schemas.microsoft.com/office/drawing/2014/main" id="{E3090B16-0323-4C33-8047-31B55087ACB8}"/>
              </a:ext>
            </a:extLst>
          </p:cNvPr>
          <p:cNvCxnSpPr>
            <a:cxnSpLocks/>
            <a:stCxn id="24" idx="3"/>
            <a:endCxn id="25" idx="0"/>
          </p:cNvCxnSpPr>
          <p:nvPr/>
        </p:nvCxnSpPr>
        <p:spPr>
          <a:xfrm>
            <a:off x="7996524" y="2170244"/>
            <a:ext cx="2686301" cy="3314248"/>
          </a:xfrm>
          <a:prstGeom prst="straightConnector1">
            <a:avLst/>
          </a:prstGeom>
          <a:noFill/>
          <a:ln w="76200" cap="flat" cmpd="sng" algn="ctr">
            <a:solidFill>
              <a:srgbClr val="E7E6E6">
                <a:lumMod val="90000"/>
              </a:srgbClr>
            </a:solidFill>
            <a:prstDash val="solid"/>
            <a:miter lim="800000"/>
            <a:headEnd type="triangle"/>
            <a:tailEnd type="triangle"/>
          </a:ln>
          <a:effectLst/>
        </p:spPr>
      </p:cxnSp>
      <p:sp>
        <p:nvSpPr>
          <p:cNvPr id="23" name="矩形 3">
            <a:extLst>
              <a:ext uri="{FF2B5EF4-FFF2-40B4-BE49-F238E27FC236}">
                <a16:creationId xmlns:a16="http://schemas.microsoft.com/office/drawing/2014/main" id="{121BBBAE-2D34-4416-85BC-1A57C26CED2D}"/>
              </a:ext>
            </a:extLst>
          </p:cNvPr>
          <p:cNvSpPr/>
          <p:nvPr/>
        </p:nvSpPr>
        <p:spPr>
          <a:xfrm>
            <a:off x="3728416" y="5350672"/>
            <a:ext cx="4268108" cy="1088571"/>
          </a:xfrm>
          <a:prstGeom prst="rect">
            <a:avLst/>
          </a:prstGeom>
          <a:solidFill>
            <a:srgbClr val="4472C4"/>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MLB’s Sport Assets: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League, Teams, Players</a:t>
            </a:r>
            <a:endParaRPr kumimoji="0" lang="zh-CN" altLang="en-US" sz="24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4" name="矩形 4">
            <a:extLst>
              <a:ext uri="{FF2B5EF4-FFF2-40B4-BE49-F238E27FC236}">
                <a16:creationId xmlns:a16="http://schemas.microsoft.com/office/drawing/2014/main" id="{AF86EEDD-5F1D-4B8F-A520-869ACD7C2AED}"/>
              </a:ext>
            </a:extLst>
          </p:cNvPr>
          <p:cNvSpPr/>
          <p:nvPr/>
        </p:nvSpPr>
        <p:spPr>
          <a:xfrm>
            <a:off x="3728416" y="1690686"/>
            <a:ext cx="4268108" cy="959115"/>
          </a:xfrm>
          <a:prstGeom prst="rect">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Audiences</a:t>
            </a:r>
            <a:endParaRPr kumimoji="0" lang="zh-CN" altLang="en-US" sz="36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5" name="矩形 6">
            <a:extLst>
              <a:ext uri="{FF2B5EF4-FFF2-40B4-BE49-F238E27FC236}">
                <a16:creationId xmlns:a16="http://schemas.microsoft.com/office/drawing/2014/main" id="{CF5A07C6-CA87-4800-9A64-13397C9F478B}"/>
              </a:ext>
            </a:extLst>
          </p:cNvPr>
          <p:cNvSpPr/>
          <p:nvPr/>
        </p:nvSpPr>
        <p:spPr>
          <a:xfrm>
            <a:off x="9643665" y="5484492"/>
            <a:ext cx="2078319" cy="820930"/>
          </a:xfrm>
          <a:prstGeom prst="rect">
            <a:avLst/>
          </a:prstGeom>
          <a:solidFill>
            <a:srgbClr val="4472C4"/>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Sport Media</a:t>
            </a:r>
            <a:endParaRPr kumimoji="0" lang="zh-CN" altLang="en-US" sz="24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cxnSp>
        <p:nvCxnSpPr>
          <p:cNvPr id="26" name="直接箭头连接符 10">
            <a:extLst>
              <a:ext uri="{FF2B5EF4-FFF2-40B4-BE49-F238E27FC236}">
                <a16:creationId xmlns:a16="http://schemas.microsoft.com/office/drawing/2014/main" id="{34CECB17-AB4B-43C7-B1C5-012C501B9505}"/>
              </a:ext>
            </a:extLst>
          </p:cNvPr>
          <p:cNvCxnSpPr>
            <a:cxnSpLocks/>
            <a:stCxn id="29" idx="0"/>
            <a:endCxn id="24" idx="1"/>
          </p:cNvCxnSpPr>
          <p:nvPr/>
        </p:nvCxnSpPr>
        <p:spPr>
          <a:xfrm flipV="1">
            <a:off x="1340046" y="2170244"/>
            <a:ext cx="2388370" cy="3308517"/>
          </a:xfrm>
          <a:prstGeom prst="straightConnector1">
            <a:avLst/>
          </a:prstGeom>
          <a:noFill/>
          <a:ln w="76200" cap="flat" cmpd="sng" algn="ctr">
            <a:solidFill>
              <a:srgbClr val="E7E6E6">
                <a:lumMod val="90000"/>
              </a:srgbClr>
            </a:solidFill>
            <a:prstDash val="solid"/>
            <a:miter lim="800000"/>
            <a:tailEnd type="triangle"/>
          </a:ln>
          <a:effectLst/>
        </p:spPr>
      </p:cxnSp>
      <p:cxnSp>
        <p:nvCxnSpPr>
          <p:cNvPr id="27" name="直接箭头连接符 55">
            <a:extLst>
              <a:ext uri="{FF2B5EF4-FFF2-40B4-BE49-F238E27FC236}">
                <a16:creationId xmlns:a16="http://schemas.microsoft.com/office/drawing/2014/main" id="{B9F36DE2-60B9-4007-BCB0-BF81AFB53427}"/>
              </a:ext>
            </a:extLst>
          </p:cNvPr>
          <p:cNvCxnSpPr>
            <a:cxnSpLocks/>
            <a:stCxn id="23" idx="3"/>
            <a:endCxn id="25" idx="1"/>
          </p:cNvCxnSpPr>
          <p:nvPr/>
        </p:nvCxnSpPr>
        <p:spPr>
          <a:xfrm flipV="1">
            <a:off x="7996524" y="5894957"/>
            <a:ext cx="1647141" cy="1"/>
          </a:xfrm>
          <a:prstGeom prst="straightConnector1">
            <a:avLst/>
          </a:prstGeom>
          <a:noFill/>
          <a:ln w="76200" cap="flat" cmpd="sng" algn="ctr">
            <a:solidFill>
              <a:srgbClr val="E7E6E6">
                <a:lumMod val="90000"/>
              </a:srgbClr>
            </a:solidFill>
            <a:prstDash val="solid"/>
            <a:miter lim="800000"/>
            <a:headEnd type="triangle"/>
            <a:tailEnd type="triangle"/>
          </a:ln>
          <a:effectLst/>
        </p:spPr>
      </p:cxnSp>
      <p:cxnSp>
        <p:nvCxnSpPr>
          <p:cNvPr id="28" name="直接箭头连接符 58">
            <a:extLst>
              <a:ext uri="{FF2B5EF4-FFF2-40B4-BE49-F238E27FC236}">
                <a16:creationId xmlns:a16="http://schemas.microsoft.com/office/drawing/2014/main" id="{31E09286-D263-42D1-B141-8CE931D0A2CA}"/>
              </a:ext>
            </a:extLst>
          </p:cNvPr>
          <p:cNvCxnSpPr>
            <a:cxnSpLocks/>
            <a:stCxn id="29" idx="3"/>
            <a:endCxn id="23" idx="1"/>
          </p:cNvCxnSpPr>
          <p:nvPr/>
        </p:nvCxnSpPr>
        <p:spPr>
          <a:xfrm>
            <a:off x="2379205" y="5889226"/>
            <a:ext cx="1349211" cy="5732"/>
          </a:xfrm>
          <a:prstGeom prst="straightConnector1">
            <a:avLst/>
          </a:prstGeom>
          <a:noFill/>
          <a:ln w="76200" cap="flat" cmpd="sng" algn="ctr">
            <a:solidFill>
              <a:srgbClr val="E7E6E6">
                <a:lumMod val="90000"/>
              </a:srgbClr>
            </a:solidFill>
            <a:prstDash val="solid"/>
            <a:miter lim="800000"/>
            <a:headEnd type="triangle"/>
            <a:tailEnd type="triangle"/>
          </a:ln>
          <a:effectLst/>
        </p:spPr>
      </p:cxnSp>
      <p:sp>
        <p:nvSpPr>
          <p:cNvPr id="29" name="矩形 6">
            <a:extLst>
              <a:ext uri="{FF2B5EF4-FFF2-40B4-BE49-F238E27FC236}">
                <a16:creationId xmlns:a16="http://schemas.microsoft.com/office/drawing/2014/main" id="{F413E325-A636-4365-9092-979627C50AB2}"/>
              </a:ext>
            </a:extLst>
          </p:cNvPr>
          <p:cNvSpPr/>
          <p:nvPr/>
        </p:nvSpPr>
        <p:spPr>
          <a:xfrm>
            <a:off x="300886" y="5478761"/>
            <a:ext cx="2078319" cy="820930"/>
          </a:xfrm>
          <a:prstGeom prst="rect">
            <a:avLst/>
          </a:prstGeom>
          <a:solidFill>
            <a:srgbClr val="4472C4"/>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Sponsors</a:t>
            </a:r>
            <a:endParaRPr kumimoji="0" lang="zh-CN" altLang="en-US" sz="24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Rectangle 29">
            <a:extLst>
              <a:ext uri="{FF2B5EF4-FFF2-40B4-BE49-F238E27FC236}">
                <a16:creationId xmlns:a16="http://schemas.microsoft.com/office/drawing/2014/main" id="{A847E771-0A12-4707-8AF6-80D1F8858969}"/>
              </a:ext>
            </a:extLst>
          </p:cNvPr>
          <p:cNvSpPr/>
          <p:nvPr/>
        </p:nvSpPr>
        <p:spPr>
          <a:xfrm>
            <a:off x="3728416" y="1690687"/>
            <a:ext cx="4268108" cy="4802187"/>
          </a:xfrm>
          <a:prstGeom prst="rect">
            <a:avLst/>
          </a:prstGeom>
          <a:noFill/>
          <a:ln w="762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853857EC-0FAB-48C4-9B2B-A6CEE6526E1A}"/>
              </a:ext>
            </a:extLst>
          </p:cNvPr>
          <p:cNvCxnSpPr>
            <a:cxnSpLocks/>
            <a:stCxn id="24" idx="2"/>
            <a:endCxn id="23" idx="0"/>
          </p:cNvCxnSpPr>
          <p:nvPr/>
        </p:nvCxnSpPr>
        <p:spPr>
          <a:xfrm>
            <a:off x="5862470" y="2649801"/>
            <a:ext cx="0" cy="2700871"/>
          </a:xfrm>
          <a:prstGeom prst="straightConnector1">
            <a:avLst/>
          </a:prstGeom>
          <a:noFill/>
          <a:ln w="76200" cap="flat" cmpd="sng" algn="ctr">
            <a:solidFill>
              <a:srgbClr val="FF0000"/>
            </a:solidFill>
            <a:prstDash val="solid"/>
            <a:miter lim="800000"/>
            <a:headEnd type="triangle"/>
            <a:tailEnd type="triangle"/>
          </a:ln>
          <a:effectLst/>
        </p:spPr>
      </p:cxnSp>
      <p:sp>
        <p:nvSpPr>
          <p:cNvPr id="32" name="TextBox 31">
            <a:extLst>
              <a:ext uri="{FF2B5EF4-FFF2-40B4-BE49-F238E27FC236}">
                <a16:creationId xmlns:a16="http://schemas.microsoft.com/office/drawing/2014/main" id="{88CF9501-BF66-4FC1-88A4-70B1D8573E21}"/>
              </a:ext>
            </a:extLst>
          </p:cNvPr>
          <p:cNvSpPr txBox="1"/>
          <p:nvPr/>
        </p:nvSpPr>
        <p:spPr>
          <a:xfrm>
            <a:off x="6017167" y="3509337"/>
            <a:ext cx="1068498" cy="523220"/>
          </a:xfrm>
          <a:prstGeom prst="rect">
            <a:avLst/>
          </a:prstGeom>
          <a:noFill/>
        </p:spPr>
        <p:txBody>
          <a:bodyPr wrap="none" rtlCol="0">
            <a:spAutoFit/>
          </a:bodyPr>
          <a:lstStyle/>
          <a:p>
            <a:r>
              <a:rPr lang="en-US" sz="2800" b="1" dirty="0">
                <a:solidFill>
                  <a:prstClr val="black"/>
                </a:solidFill>
                <a:latin typeface="Calibri" panose="020F0502020204030204"/>
              </a:rPr>
              <a:t>Ticket</a:t>
            </a:r>
          </a:p>
        </p:txBody>
      </p:sp>
    </p:spTree>
    <p:extLst>
      <p:ext uri="{BB962C8B-B14F-4D97-AF65-F5344CB8AC3E}">
        <p14:creationId xmlns:p14="http://schemas.microsoft.com/office/powerpoint/2010/main" val="36372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A Bundle Solution</a:t>
            </a:r>
          </a:p>
        </p:txBody>
      </p:sp>
      <p:sp>
        <p:nvSpPr>
          <p:cNvPr id="45" name="矩形 6">
            <a:extLst>
              <a:ext uri="{FF2B5EF4-FFF2-40B4-BE49-F238E27FC236}">
                <a16:creationId xmlns:a16="http://schemas.microsoft.com/office/drawing/2014/main" id="{4C1E1097-5B77-4F7F-843F-7E0EE51326FE}"/>
              </a:ext>
            </a:extLst>
          </p:cNvPr>
          <p:cNvSpPr/>
          <p:nvPr/>
        </p:nvSpPr>
        <p:spPr>
          <a:xfrm>
            <a:off x="9825871" y="5497987"/>
            <a:ext cx="2078319" cy="903719"/>
          </a:xfrm>
          <a:prstGeom prst="rect">
            <a:avLst/>
          </a:prstGeom>
          <a:solidFill>
            <a:srgbClr val="4472C4"/>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mj-lt"/>
                <a:ea typeface="等线" panose="02010600030101010101" pitchFamily="2" charset="-122"/>
                <a:cs typeface="+mn-cs"/>
              </a:rPr>
              <a:t>Sport Media</a:t>
            </a:r>
            <a:endParaRPr kumimoji="0" lang="zh-CN" altLang="en-US" sz="2400" b="1" i="0" u="none" strike="noStrike" kern="0" cap="none" spc="0" normalizeH="0" baseline="0" noProof="0" dirty="0">
              <a:ln>
                <a:noFill/>
              </a:ln>
              <a:solidFill>
                <a:prstClr val="white"/>
              </a:solidFill>
              <a:effectLst/>
              <a:uLnTx/>
              <a:uFillTx/>
              <a:latin typeface="+mj-lt"/>
              <a:ea typeface="等线" panose="02010600030101010101" pitchFamily="2" charset="-122"/>
              <a:cs typeface="+mn-cs"/>
            </a:endParaRPr>
          </a:p>
        </p:txBody>
      </p:sp>
      <p:sp>
        <p:nvSpPr>
          <p:cNvPr id="49" name="矩形 6">
            <a:extLst>
              <a:ext uri="{FF2B5EF4-FFF2-40B4-BE49-F238E27FC236}">
                <a16:creationId xmlns:a16="http://schemas.microsoft.com/office/drawing/2014/main" id="{5E63AB05-0EB5-482E-8AE4-F37E6B7EFA5F}"/>
              </a:ext>
            </a:extLst>
          </p:cNvPr>
          <p:cNvSpPr/>
          <p:nvPr/>
        </p:nvSpPr>
        <p:spPr>
          <a:xfrm>
            <a:off x="300886" y="5478760"/>
            <a:ext cx="2078319" cy="903719"/>
          </a:xfrm>
          <a:prstGeom prst="rect">
            <a:avLst/>
          </a:prstGeom>
          <a:solidFill>
            <a:srgbClr val="4472C4"/>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mj-lt"/>
                <a:ea typeface="等线" panose="02010600030101010101" pitchFamily="2" charset="-122"/>
                <a:cs typeface="+mn-cs"/>
              </a:rPr>
              <a:t>Sponsors</a:t>
            </a:r>
            <a:endParaRPr kumimoji="0" lang="zh-CN" altLang="en-US" sz="2400" b="1" i="0" u="none" strike="noStrike" kern="0" cap="none" spc="0" normalizeH="0" baseline="0" noProof="0" dirty="0">
              <a:ln>
                <a:noFill/>
              </a:ln>
              <a:solidFill>
                <a:prstClr val="white"/>
              </a:solidFill>
              <a:effectLst/>
              <a:uLnTx/>
              <a:uFillTx/>
              <a:latin typeface="+mj-lt"/>
              <a:ea typeface="等线" panose="02010600030101010101" pitchFamily="2" charset="-122"/>
              <a:cs typeface="+mn-cs"/>
            </a:endParaRPr>
          </a:p>
        </p:txBody>
      </p:sp>
      <p:grpSp>
        <p:nvGrpSpPr>
          <p:cNvPr id="3" name="Group 2">
            <a:extLst>
              <a:ext uri="{FF2B5EF4-FFF2-40B4-BE49-F238E27FC236}">
                <a16:creationId xmlns:a16="http://schemas.microsoft.com/office/drawing/2014/main" id="{D1BA54E2-D575-4289-B67F-811E0AE7108F}"/>
              </a:ext>
            </a:extLst>
          </p:cNvPr>
          <p:cNvGrpSpPr/>
          <p:nvPr/>
        </p:nvGrpSpPr>
        <p:grpSpPr>
          <a:xfrm>
            <a:off x="3418365" y="1690688"/>
            <a:ext cx="5333749" cy="4906056"/>
            <a:chOff x="3418365" y="1690688"/>
            <a:chExt cx="5333749" cy="4906056"/>
          </a:xfrm>
        </p:grpSpPr>
        <p:sp>
          <p:nvSpPr>
            <p:cNvPr id="43" name="矩形 3">
              <a:extLst>
                <a:ext uri="{FF2B5EF4-FFF2-40B4-BE49-F238E27FC236}">
                  <a16:creationId xmlns:a16="http://schemas.microsoft.com/office/drawing/2014/main" id="{FCF0DE21-C26F-4F63-BE91-A5DD731F5A03}"/>
                </a:ext>
              </a:extLst>
            </p:cNvPr>
            <p:cNvSpPr/>
            <p:nvPr/>
          </p:nvSpPr>
          <p:spPr>
            <a:xfrm>
              <a:off x="3521199" y="5817541"/>
              <a:ext cx="5133529" cy="716492"/>
            </a:xfrm>
            <a:prstGeom prst="rect">
              <a:avLst/>
            </a:prstGeom>
            <a:solidFill>
              <a:srgbClr val="4472C4"/>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mj-lt"/>
                  <a:ea typeface="等线" panose="02010600030101010101" pitchFamily="2" charset="-122"/>
                  <a:cs typeface="+mn-cs"/>
                </a:rPr>
                <a:t>MLB’s Sport Assets: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mj-lt"/>
                  <a:ea typeface="等线" panose="02010600030101010101" pitchFamily="2" charset="-122"/>
                  <a:cs typeface="+mn-cs"/>
                </a:rPr>
                <a:t> League, Teams, Players</a:t>
              </a:r>
              <a:endParaRPr kumimoji="0" lang="zh-CN" altLang="en-US" sz="2400" b="1" i="0" u="none" strike="noStrike" kern="0" cap="none" spc="0" normalizeH="0" baseline="0" noProof="0" dirty="0">
                <a:ln>
                  <a:noFill/>
                </a:ln>
                <a:solidFill>
                  <a:prstClr val="white"/>
                </a:solidFill>
                <a:effectLst/>
                <a:uLnTx/>
                <a:uFillTx/>
                <a:latin typeface="+mj-lt"/>
                <a:ea typeface="等线" panose="02010600030101010101" pitchFamily="2" charset="-122"/>
                <a:cs typeface="+mn-cs"/>
              </a:endParaRPr>
            </a:p>
          </p:txBody>
        </p:sp>
        <p:sp>
          <p:nvSpPr>
            <p:cNvPr id="44" name="矩形 4">
              <a:extLst>
                <a:ext uri="{FF2B5EF4-FFF2-40B4-BE49-F238E27FC236}">
                  <a16:creationId xmlns:a16="http://schemas.microsoft.com/office/drawing/2014/main" id="{CA5A0642-9062-4F7D-AE40-1487B596BEF6}"/>
                </a:ext>
              </a:extLst>
            </p:cNvPr>
            <p:cNvSpPr/>
            <p:nvPr/>
          </p:nvSpPr>
          <p:spPr>
            <a:xfrm>
              <a:off x="3538262" y="1722510"/>
              <a:ext cx="5115476" cy="652473"/>
            </a:xfrm>
            <a:prstGeom prst="rect">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mj-lt"/>
                  <a:ea typeface="等线" panose="02010600030101010101" pitchFamily="2" charset="-122"/>
                  <a:cs typeface="+mn-cs"/>
                </a:rPr>
                <a:t>Audience</a:t>
              </a:r>
              <a:endParaRPr kumimoji="0" lang="zh-CN" altLang="en-US" sz="2400" b="1" i="0" u="none" strike="noStrike" kern="0" cap="none" spc="0" normalizeH="0" baseline="0" noProof="0" dirty="0">
                <a:ln>
                  <a:noFill/>
                </a:ln>
                <a:solidFill>
                  <a:prstClr val="white"/>
                </a:solidFill>
                <a:effectLst/>
                <a:uLnTx/>
                <a:uFillTx/>
                <a:latin typeface="+mj-lt"/>
                <a:ea typeface="等线" panose="02010600030101010101" pitchFamily="2" charset="-122"/>
                <a:cs typeface="+mn-cs"/>
              </a:endParaRPr>
            </a:p>
          </p:txBody>
        </p:sp>
        <p:sp>
          <p:nvSpPr>
            <p:cNvPr id="50" name="Rectangle 49">
              <a:extLst>
                <a:ext uri="{FF2B5EF4-FFF2-40B4-BE49-F238E27FC236}">
                  <a16:creationId xmlns:a16="http://schemas.microsoft.com/office/drawing/2014/main" id="{352F6668-9CF9-40F0-ADA8-85E2CE69C4F0}"/>
                </a:ext>
              </a:extLst>
            </p:cNvPr>
            <p:cNvSpPr/>
            <p:nvPr/>
          </p:nvSpPr>
          <p:spPr>
            <a:xfrm>
              <a:off x="3418365" y="1690688"/>
              <a:ext cx="5333749" cy="4906056"/>
            </a:xfrm>
            <a:prstGeom prst="rect">
              <a:avLst/>
            </a:prstGeom>
            <a:noFill/>
            <a:ln w="762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mj-lt"/>
                <a:ea typeface="+mn-ea"/>
                <a:cs typeface="+mn-cs"/>
              </a:endParaRPr>
            </a:p>
          </p:txBody>
        </p:sp>
        <p:graphicFrame>
          <p:nvGraphicFramePr>
            <p:cNvPr id="51" name="Diagram 50">
              <a:extLst>
                <a:ext uri="{FF2B5EF4-FFF2-40B4-BE49-F238E27FC236}">
                  <a16:creationId xmlns:a16="http://schemas.microsoft.com/office/drawing/2014/main" id="{D56AA4CF-D4B4-4ED2-B56A-FF0F34309EB5}"/>
                </a:ext>
              </a:extLst>
            </p:cNvPr>
            <p:cNvGraphicFramePr/>
            <p:nvPr>
              <p:extLst>
                <p:ext uri="{D42A27DB-BD31-4B8C-83A1-F6EECF244321}">
                  <p14:modId xmlns:p14="http://schemas.microsoft.com/office/powerpoint/2010/main" val="2642447704"/>
                </p:ext>
              </p:extLst>
            </p:nvPr>
          </p:nvGraphicFramePr>
          <p:xfrm>
            <a:off x="3538262" y="2174870"/>
            <a:ext cx="5115475" cy="1014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2" name="Rectangle 51">
              <a:extLst>
                <a:ext uri="{FF2B5EF4-FFF2-40B4-BE49-F238E27FC236}">
                  <a16:creationId xmlns:a16="http://schemas.microsoft.com/office/drawing/2014/main" id="{22715335-8B0A-42B9-94E7-26DD9888BE82}"/>
                </a:ext>
              </a:extLst>
            </p:cNvPr>
            <p:cNvSpPr/>
            <p:nvPr/>
          </p:nvSpPr>
          <p:spPr>
            <a:xfrm>
              <a:off x="3538261" y="3002976"/>
              <a:ext cx="1504002" cy="506805"/>
            </a:xfrm>
            <a:prstGeom prst="rect">
              <a:avLst/>
            </a:prstGeom>
            <a:solidFill>
              <a:srgbClr val="CD29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j-lt"/>
                  <a:ea typeface="+mn-ea"/>
                  <a:cs typeface="+mn-cs"/>
                </a:rPr>
                <a:t>Champion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j-lt"/>
                  <a:ea typeface="+mn-ea"/>
                  <a:cs typeface="+mn-cs"/>
                </a:rPr>
                <a:t>GO</a:t>
              </a:r>
            </a:p>
          </p:txBody>
        </p:sp>
        <p:sp>
          <p:nvSpPr>
            <p:cNvPr id="53" name="Rectangle 52">
              <a:extLst>
                <a:ext uri="{FF2B5EF4-FFF2-40B4-BE49-F238E27FC236}">
                  <a16:creationId xmlns:a16="http://schemas.microsoft.com/office/drawing/2014/main" id="{0C638A4F-DD8A-48CD-B0E3-52FA56689FA6}"/>
                </a:ext>
              </a:extLst>
            </p:cNvPr>
            <p:cNvSpPr/>
            <p:nvPr/>
          </p:nvSpPr>
          <p:spPr>
            <a:xfrm>
              <a:off x="4577422" y="3528741"/>
              <a:ext cx="1496370" cy="543364"/>
            </a:xfrm>
            <a:prstGeom prst="rect">
              <a:avLst/>
            </a:prstGeom>
            <a:solidFill>
              <a:srgbClr val="CD29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j-lt"/>
                  <a:ea typeface="+mn-ea"/>
                  <a:cs typeface="+mn-cs"/>
                </a:rPr>
                <a:t>Team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j-lt"/>
                  <a:ea typeface="+mn-ea"/>
                  <a:cs typeface="+mn-cs"/>
                </a:rPr>
                <a:t>Membership</a:t>
              </a:r>
            </a:p>
          </p:txBody>
        </p:sp>
        <p:sp>
          <p:nvSpPr>
            <p:cNvPr id="54" name="Rectangle 53">
              <a:extLst>
                <a:ext uri="{FF2B5EF4-FFF2-40B4-BE49-F238E27FC236}">
                  <a16:creationId xmlns:a16="http://schemas.microsoft.com/office/drawing/2014/main" id="{7F684EEB-131F-4079-B240-19296CE8F21F}"/>
                </a:ext>
              </a:extLst>
            </p:cNvPr>
            <p:cNvSpPr/>
            <p:nvPr/>
          </p:nvSpPr>
          <p:spPr>
            <a:xfrm>
              <a:off x="5647061" y="4092646"/>
              <a:ext cx="1749366" cy="543364"/>
            </a:xfrm>
            <a:prstGeom prst="rect">
              <a:avLst/>
            </a:prstGeom>
            <a:solidFill>
              <a:srgbClr val="CD29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mj-lt"/>
                  <a:ea typeface="等线" panose="02010600030101010101" pitchFamily="2" charset="-122"/>
                  <a:cs typeface="Calibri" panose="020F0502020204030204" pitchFamily="34" charset="0"/>
                </a:rPr>
                <a:t>Tokenized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mj-lt"/>
                  <a:ea typeface="等线" panose="02010600030101010101" pitchFamily="2" charset="-122"/>
                  <a:cs typeface="Calibri" panose="020F0502020204030204" pitchFamily="34" charset="0"/>
                </a:rPr>
                <a:t>Gamble</a:t>
              </a:r>
              <a:endParaRPr kumimoji="0" lang="en-US" sz="1800" b="1" i="0" u="none" strike="noStrike" kern="0" cap="none" spc="0" normalizeH="0" baseline="0" noProof="0" dirty="0">
                <a:ln>
                  <a:noFill/>
                </a:ln>
                <a:solidFill>
                  <a:prstClr val="white"/>
                </a:solidFill>
                <a:effectLst/>
                <a:uLnTx/>
                <a:uFillTx/>
                <a:latin typeface="+mj-lt"/>
              </a:endParaRPr>
            </a:p>
          </p:txBody>
        </p:sp>
        <p:sp>
          <p:nvSpPr>
            <p:cNvPr id="55" name="Rectangle 54">
              <a:extLst>
                <a:ext uri="{FF2B5EF4-FFF2-40B4-BE49-F238E27FC236}">
                  <a16:creationId xmlns:a16="http://schemas.microsoft.com/office/drawing/2014/main" id="{ADCA6EF7-82C9-4AA5-8D98-D8798F9837E8}"/>
                </a:ext>
              </a:extLst>
            </p:cNvPr>
            <p:cNvSpPr/>
            <p:nvPr/>
          </p:nvSpPr>
          <p:spPr>
            <a:xfrm>
              <a:off x="7143431" y="4647676"/>
              <a:ext cx="1510306" cy="539219"/>
            </a:xfrm>
            <a:prstGeom prst="rect">
              <a:avLst/>
            </a:prstGeom>
            <a:solidFill>
              <a:srgbClr val="CD29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j-lt"/>
                  <a:ea typeface="+mn-ea"/>
                  <a:cs typeface="+mn-cs"/>
                </a:rPr>
                <a:t>Virtual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j-lt"/>
                  <a:ea typeface="+mn-ea"/>
                  <a:cs typeface="+mn-cs"/>
                </a:rPr>
                <a:t>Space</a:t>
              </a:r>
            </a:p>
          </p:txBody>
        </p:sp>
        <p:graphicFrame>
          <p:nvGraphicFramePr>
            <p:cNvPr id="56" name="Diagram 55">
              <a:extLst>
                <a:ext uri="{FF2B5EF4-FFF2-40B4-BE49-F238E27FC236}">
                  <a16:creationId xmlns:a16="http://schemas.microsoft.com/office/drawing/2014/main" id="{668908DD-4361-436D-B669-F78F4D473B19}"/>
                </a:ext>
              </a:extLst>
            </p:cNvPr>
            <p:cNvGraphicFramePr/>
            <p:nvPr>
              <p:extLst>
                <p:ext uri="{D42A27DB-BD31-4B8C-83A1-F6EECF244321}">
                  <p14:modId xmlns:p14="http://schemas.microsoft.com/office/powerpoint/2010/main" val="444377542"/>
                </p:ext>
              </p:extLst>
            </p:nvPr>
          </p:nvGraphicFramePr>
          <p:xfrm>
            <a:off x="3501661" y="4980571"/>
            <a:ext cx="5152075" cy="10148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58" name="Title 1">
            <a:extLst>
              <a:ext uri="{FF2B5EF4-FFF2-40B4-BE49-F238E27FC236}">
                <a16:creationId xmlns:a16="http://schemas.microsoft.com/office/drawing/2014/main" id="{90A6D9B8-5E18-403D-959C-6ABF20A9D091}"/>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These four diamonds strategies empower future growth of MLB as the leader among professional sport leagues in next ten years. </a:t>
            </a:r>
          </a:p>
        </p:txBody>
      </p:sp>
      <p:cxnSp>
        <p:nvCxnSpPr>
          <p:cNvPr id="59" name="直接箭头连接符 58">
            <a:extLst>
              <a:ext uri="{FF2B5EF4-FFF2-40B4-BE49-F238E27FC236}">
                <a16:creationId xmlns:a16="http://schemas.microsoft.com/office/drawing/2014/main" id="{8B353C72-D620-4093-A2FA-E8F82C74AAA5}"/>
              </a:ext>
            </a:extLst>
          </p:cNvPr>
          <p:cNvCxnSpPr>
            <a:cxnSpLocks/>
          </p:cNvCxnSpPr>
          <p:nvPr/>
        </p:nvCxnSpPr>
        <p:spPr>
          <a:xfrm>
            <a:off x="2379205" y="5930620"/>
            <a:ext cx="1159057" cy="19227"/>
          </a:xfrm>
          <a:prstGeom prst="straightConnector1">
            <a:avLst/>
          </a:prstGeom>
          <a:noFill/>
          <a:ln w="76200" cap="flat" cmpd="sng" algn="ctr">
            <a:solidFill>
              <a:srgbClr val="4472C4"/>
            </a:solidFill>
            <a:prstDash val="solid"/>
            <a:miter lim="800000"/>
            <a:headEnd type="triangle"/>
            <a:tailEnd type="triangle"/>
          </a:ln>
          <a:effectLst/>
        </p:spPr>
      </p:cxnSp>
      <p:cxnSp>
        <p:nvCxnSpPr>
          <p:cNvPr id="60" name="直接箭头连接符 55">
            <a:extLst>
              <a:ext uri="{FF2B5EF4-FFF2-40B4-BE49-F238E27FC236}">
                <a16:creationId xmlns:a16="http://schemas.microsoft.com/office/drawing/2014/main" id="{140E4C19-4CB4-419D-9BB6-71B88CDC0C09}"/>
              </a:ext>
            </a:extLst>
          </p:cNvPr>
          <p:cNvCxnSpPr>
            <a:cxnSpLocks/>
          </p:cNvCxnSpPr>
          <p:nvPr/>
        </p:nvCxnSpPr>
        <p:spPr>
          <a:xfrm>
            <a:off x="8653737" y="5949847"/>
            <a:ext cx="1180763" cy="0"/>
          </a:xfrm>
          <a:prstGeom prst="straightConnector1">
            <a:avLst/>
          </a:prstGeom>
          <a:noFill/>
          <a:ln w="76200" cap="flat" cmpd="sng" algn="ctr">
            <a:solidFill>
              <a:srgbClr val="4472C4"/>
            </a:solidFill>
            <a:prstDash val="solid"/>
            <a:miter lim="800000"/>
            <a:headEnd type="triangle"/>
            <a:tailEnd type="triangle"/>
          </a:ln>
          <a:effectLst/>
        </p:spPr>
      </p:cxnSp>
      <p:cxnSp>
        <p:nvCxnSpPr>
          <p:cNvPr id="61" name="直接箭头连接符 53">
            <a:extLst>
              <a:ext uri="{FF2B5EF4-FFF2-40B4-BE49-F238E27FC236}">
                <a16:creationId xmlns:a16="http://schemas.microsoft.com/office/drawing/2014/main" id="{3B000F90-7748-4801-82E9-5D9B64704680}"/>
              </a:ext>
            </a:extLst>
          </p:cNvPr>
          <p:cNvCxnSpPr>
            <a:cxnSpLocks/>
            <a:endCxn id="45" idx="0"/>
          </p:cNvCxnSpPr>
          <p:nvPr/>
        </p:nvCxnSpPr>
        <p:spPr>
          <a:xfrm>
            <a:off x="8670095" y="2015392"/>
            <a:ext cx="2194936" cy="3482595"/>
          </a:xfrm>
          <a:prstGeom prst="straightConnector1">
            <a:avLst/>
          </a:prstGeom>
          <a:noFill/>
          <a:ln w="76200" cap="flat" cmpd="sng" algn="ctr">
            <a:solidFill>
              <a:srgbClr val="4472C4"/>
            </a:solidFill>
            <a:prstDash val="solid"/>
            <a:miter lim="800000"/>
            <a:headEnd type="triangle"/>
            <a:tailEnd type="triangle"/>
          </a:ln>
          <a:effectLst/>
        </p:spPr>
      </p:cxnSp>
      <p:cxnSp>
        <p:nvCxnSpPr>
          <p:cNvPr id="63" name="直接箭头连接符 53">
            <a:extLst>
              <a:ext uri="{FF2B5EF4-FFF2-40B4-BE49-F238E27FC236}">
                <a16:creationId xmlns:a16="http://schemas.microsoft.com/office/drawing/2014/main" id="{5E73908F-5F52-4A2D-BEDE-063A045EB5D7}"/>
              </a:ext>
            </a:extLst>
          </p:cNvPr>
          <p:cNvCxnSpPr>
            <a:cxnSpLocks/>
          </p:cNvCxnSpPr>
          <p:nvPr/>
        </p:nvCxnSpPr>
        <p:spPr>
          <a:xfrm flipH="1">
            <a:off x="1134319" y="2048747"/>
            <a:ext cx="2388575" cy="3768794"/>
          </a:xfrm>
          <a:prstGeom prst="straightConnector1">
            <a:avLst/>
          </a:prstGeom>
          <a:noFill/>
          <a:ln w="76200" cap="flat" cmpd="sng" algn="ctr">
            <a:solidFill>
              <a:srgbClr val="4472C4"/>
            </a:solidFill>
            <a:prstDash val="solid"/>
            <a:miter lim="800000"/>
            <a:headEnd type="triangle"/>
            <a:tailEnd type="triangle"/>
          </a:ln>
          <a:effectLst/>
        </p:spPr>
      </p:cxnSp>
    </p:spTree>
    <p:extLst>
      <p:ext uri="{BB962C8B-B14F-4D97-AF65-F5344CB8AC3E}">
        <p14:creationId xmlns:p14="http://schemas.microsoft.com/office/powerpoint/2010/main" val="2816357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tadium full of people&#10;&#10;Description automatically generated">
            <a:extLst>
              <a:ext uri="{FF2B5EF4-FFF2-40B4-BE49-F238E27FC236}">
                <a16:creationId xmlns:a16="http://schemas.microsoft.com/office/drawing/2014/main" id="{FF162D5C-BEA7-9C48-B584-B2833EB0490B}"/>
              </a:ext>
            </a:extLst>
          </p:cNvPr>
          <p:cNvPicPr>
            <a:picLocks noChangeAspect="1"/>
          </p:cNvPicPr>
          <p:nvPr/>
        </p:nvPicPr>
        <p:blipFill rotWithShape="1">
          <a:blip r:embed="rId3">
            <a:alphaModFix amt="35000"/>
          </a:blip>
          <a:srcRect t="25000"/>
          <a:stretch/>
        </p:blipFill>
        <p:spPr>
          <a:xfrm>
            <a:off x="20" y="10"/>
            <a:ext cx="12191980" cy="6857990"/>
          </a:xfrm>
          <a:prstGeom prst="rect">
            <a:avLst/>
          </a:prstGeom>
        </p:spPr>
      </p:pic>
      <p:sp>
        <p:nvSpPr>
          <p:cNvPr id="4" name="Title 1">
            <a:extLst>
              <a:ext uri="{FF2B5EF4-FFF2-40B4-BE49-F238E27FC236}">
                <a16:creationId xmlns:a16="http://schemas.microsoft.com/office/drawing/2014/main" id="{84AA376F-C6A9-4FC6-AB18-02B4B69AF5AB}"/>
              </a:ext>
            </a:extLst>
          </p:cNvPr>
          <p:cNvSpPr txBox="1">
            <a:spLocks/>
          </p:cNvSpPr>
          <p:nvPr/>
        </p:nvSpPr>
        <p:spPr>
          <a:xfrm>
            <a:off x="1524000" y="620395"/>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FFFFFF"/>
                </a:solidFill>
                <a:latin typeface="Adobe Clean"/>
              </a:rPr>
              <a:t>Start Your Own Game</a:t>
            </a:r>
          </a:p>
        </p:txBody>
      </p:sp>
    </p:spTree>
    <p:extLst>
      <p:ext uri="{BB962C8B-B14F-4D97-AF65-F5344CB8AC3E}">
        <p14:creationId xmlns:p14="http://schemas.microsoft.com/office/powerpoint/2010/main" val="37406173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569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Challenges &amp; Goals</a:t>
            </a:r>
          </a:p>
        </p:txBody>
      </p:sp>
      <p:sp>
        <p:nvSpPr>
          <p:cNvPr id="12" name="Title 1">
            <a:extLst>
              <a:ext uri="{FF2B5EF4-FFF2-40B4-BE49-F238E27FC236}">
                <a16:creationId xmlns:a16="http://schemas.microsoft.com/office/drawing/2014/main" id="{8FC8DAEB-FF82-4AFF-945C-82CD4A13B2F4}"/>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How can MLB bring a beloved in-stadium experience and create the same excitement and personalized touch online? Improve the Relay of audiences</a:t>
            </a:r>
          </a:p>
        </p:txBody>
      </p:sp>
      <p:sp>
        <p:nvSpPr>
          <p:cNvPr id="17" name="TextBox 16">
            <a:extLst>
              <a:ext uri="{FF2B5EF4-FFF2-40B4-BE49-F238E27FC236}">
                <a16:creationId xmlns:a16="http://schemas.microsoft.com/office/drawing/2014/main" id="{06DC95B3-4BB8-4507-9272-9F70697217ED}"/>
              </a:ext>
            </a:extLst>
          </p:cNvPr>
          <p:cNvSpPr txBox="1"/>
          <p:nvPr/>
        </p:nvSpPr>
        <p:spPr>
          <a:xfrm>
            <a:off x="6606077" y="4741048"/>
            <a:ext cx="2510125" cy="830997"/>
          </a:xfrm>
          <a:prstGeom prst="rect">
            <a:avLst/>
          </a:prstGeom>
          <a:noFill/>
        </p:spPr>
        <p:txBody>
          <a:bodyPr wrap="square" rtlCol="0">
            <a:spAutoFit/>
          </a:bodyPr>
          <a:lstStyle/>
          <a:p>
            <a:r>
              <a:rPr lang="en-US" sz="2400" dirty="0"/>
              <a:t>How to increase the engagement?</a:t>
            </a:r>
          </a:p>
        </p:txBody>
      </p:sp>
      <p:pic>
        <p:nvPicPr>
          <p:cNvPr id="18" name="Picture 17" descr="A close up of a logo&#10;&#10;Description automatically generated">
            <a:extLst>
              <a:ext uri="{FF2B5EF4-FFF2-40B4-BE49-F238E27FC236}">
                <a16:creationId xmlns:a16="http://schemas.microsoft.com/office/drawing/2014/main" id="{6131ACCE-281D-4515-BF9E-66AB51A479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612410" y="2367886"/>
            <a:ext cx="2010865" cy="2192051"/>
          </a:xfrm>
          <a:prstGeom prst="rect">
            <a:avLst/>
          </a:prstGeom>
        </p:spPr>
      </p:pic>
      <p:sp>
        <p:nvSpPr>
          <p:cNvPr id="16" name="TextBox 15">
            <a:extLst>
              <a:ext uri="{FF2B5EF4-FFF2-40B4-BE49-F238E27FC236}">
                <a16:creationId xmlns:a16="http://schemas.microsoft.com/office/drawing/2014/main" id="{D584207F-4A1E-4F99-817C-97AD4BBDAAC8}"/>
              </a:ext>
            </a:extLst>
          </p:cNvPr>
          <p:cNvSpPr txBox="1"/>
          <p:nvPr/>
        </p:nvSpPr>
        <p:spPr>
          <a:xfrm>
            <a:off x="9585200" y="4741048"/>
            <a:ext cx="2769878" cy="830997"/>
          </a:xfrm>
          <a:prstGeom prst="rect">
            <a:avLst/>
          </a:prstGeom>
          <a:noFill/>
        </p:spPr>
        <p:txBody>
          <a:bodyPr wrap="square" rtlCol="0">
            <a:spAutoFit/>
          </a:bodyPr>
          <a:lstStyle/>
          <a:p>
            <a:r>
              <a:rPr lang="en-US" sz="2400" dirty="0"/>
              <a:t>How to maintain frantic fans?</a:t>
            </a:r>
          </a:p>
        </p:txBody>
      </p:sp>
      <p:pic>
        <p:nvPicPr>
          <p:cNvPr id="19" name="Picture 18" descr="A close up of a logo&#10;&#10;Description automatically generated">
            <a:extLst>
              <a:ext uri="{FF2B5EF4-FFF2-40B4-BE49-F238E27FC236}">
                <a16:creationId xmlns:a16="http://schemas.microsoft.com/office/drawing/2014/main" id="{137F5D71-8D6E-4CA1-A4D2-0FF58B7F332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9656096" y="2367886"/>
            <a:ext cx="2010865" cy="2192051"/>
          </a:xfrm>
          <a:prstGeom prst="rect">
            <a:avLst/>
          </a:prstGeom>
        </p:spPr>
      </p:pic>
      <p:sp>
        <p:nvSpPr>
          <p:cNvPr id="15" name="TextBox 14">
            <a:extLst>
              <a:ext uri="{FF2B5EF4-FFF2-40B4-BE49-F238E27FC236}">
                <a16:creationId xmlns:a16="http://schemas.microsoft.com/office/drawing/2014/main" id="{74EB65B1-021F-452F-9589-5DB5D8010A41}"/>
              </a:ext>
            </a:extLst>
          </p:cNvPr>
          <p:cNvSpPr txBox="1"/>
          <p:nvPr/>
        </p:nvSpPr>
        <p:spPr>
          <a:xfrm>
            <a:off x="3476060" y="4741048"/>
            <a:ext cx="2819103" cy="830997"/>
          </a:xfrm>
          <a:prstGeom prst="rect">
            <a:avLst/>
          </a:prstGeom>
          <a:noFill/>
        </p:spPr>
        <p:txBody>
          <a:bodyPr wrap="square" rtlCol="0">
            <a:spAutoFit/>
          </a:bodyPr>
          <a:lstStyle/>
          <a:p>
            <a:r>
              <a:rPr lang="en-US" sz="2400" dirty="0"/>
              <a:t>How to convince fans into frantic fans?</a:t>
            </a:r>
          </a:p>
        </p:txBody>
      </p:sp>
      <p:pic>
        <p:nvPicPr>
          <p:cNvPr id="20" name="Picture 19" descr="A close up of a logo&#10;&#10;Description automatically generated">
            <a:extLst>
              <a:ext uri="{FF2B5EF4-FFF2-40B4-BE49-F238E27FC236}">
                <a16:creationId xmlns:a16="http://schemas.microsoft.com/office/drawing/2014/main" id="{4D3352E5-6E61-4DDC-AE6A-FE4C6447D2B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3568725" y="2367886"/>
            <a:ext cx="2010865" cy="2192051"/>
          </a:xfrm>
          <a:prstGeom prst="rect">
            <a:avLst/>
          </a:prstGeom>
        </p:spPr>
      </p:pic>
      <p:sp>
        <p:nvSpPr>
          <p:cNvPr id="14" name="TextBox 13">
            <a:extLst>
              <a:ext uri="{FF2B5EF4-FFF2-40B4-BE49-F238E27FC236}">
                <a16:creationId xmlns:a16="http://schemas.microsoft.com/office/drawing/2014/main" id="{DCF4EA55-7E65-4B5D-AA18-1E013C13992F}"/>
              </a:ext>
            </a:extLst>
          </p:cNvPr>
          <p:cNvSpPr txBox="1"/>
          <p:nvPr/>
        </p:nvSpPr>
        <p:spPr>
          <a:xfrm>
            <a:off x="525039" y="4741048"/>
            <a:ext cx="2819103" cy="830997"/>
          </a:xfrm>
          <a:prstGeom prst="rect">
            <a:avLst/>
          </a:prstGeom>
          <a:noFill/>
        </p:spPr>
        <p:txBody>
          <a:bodyPr wrap="square" rtlCol="0">
            <a:spAutoFit/>
          </a:bodyPr>
          <a:lstStyle/>
          <a:p>
            <a:r>
              <a:rPr lang="en-US" sz="2400" dirty="0"/>
              <a:t>How to convert non-fans into fans?</a:t>
            </a:r>
          </a:p>
        </p:txBody>
      </p:sp>
      <p:pic>
        <p:nvPicPr>
          <p:cNvPr id="21" name="Picture 20" descr="A close up of a logo&#10;&#10;Description automatically generated">
            <a:extLst>
              <a:ext uri="{FF2B5EF4-FFF2-40B4-BE49-F238E27FC236}">
                <a16:creationId xmlns:a16="http://schemas.microsoft.com/office/drawing/2014/main" id="{C59CB68F-3865-415C-9FDC-54569452CD3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525039" y="2367886"/>
            <a:ext cx="2010866" cy="2192052"/>
          </a:xfrm>
          <a:prstGeom prst="rect">
            <a:avLst/>
          </a:prstGeom>
        </p:spPr>
      </p:pic>
    </p:spTree>
    <p:extLst>
      <p:ext uri="{BB962C8B-B14F-4D97-AF65-F5344CB8AC3E}">
        <p14:creationId xmlns:p14="http://schemas.microsoft.com/office/powerpoint/2010/main" val="271867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Recommendation</a:t>
            </a:r>
          </a:p>
        </p:txBody>
      </p:sp>
      <p:sp>
        <p:nvSpPr>
          <p:cNvPr id="12" name="Title 1">
            <a:extLst>
              <a:ext uri="{FF2B5EF4-FFF2-40B4-BE49-F238E27FC236}">
                <a16:creationId xmlns:a16="http://schemas.microsoft.com/office/drawing/2014/main" id="{8FC8DAEB-FF82-4AFF-945C-82CD4A13B2F4}"/>
              </a:ext>
            </a:extLst>
          </p:cNvPr>
          <p:cNvSpPr txBox="1">
            <a:spLocks/>
          </p:cNvSpPr>
          <p:nvPr/>
        </p:nvSpPr>
        <p:spPr>
          <a:xfrm>
            <a:off x="797576" y="81142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MLB Champion GO, Team Membership, Tokenized Gamble, and Virtual Space will alleviate the audience’s experience from normal audiences to frantic fans</a:t>
            </a:r>
          </a:p>
        </p:txBody>
      </p:sp>
      <p:sp>
        <p:nvSpPr>
          <p:cNvPr id="73" name="Rectangle 72">
            <a:extLst>
              <a:ext uri="{FF2B5EF4-FFF2-40B4-BE49-F238E27FC236}">
                <a16:creationId xmlns:a16="http://schemas.microsoft.com/office/drawing/2014/main" id="{3DD56A25-6279-48DF-BA42-1293D34ABFFD}"/>
              </a:ext>
            </a:extLst>
          </p:cNvPr>
          <p:cNvSpPr/>
          <p:nvPr/>
        </p:nvSpPr>
        <p:spPr>
          <a:xfrm>
            <a:off x="9034469" y="2639517"/>
            <a:ext cx="2374693" cy="3212152"/>
          </a:xfrm>
          <a:prstGeom prst="rect">
            <a:avLst/>
          </a:prstGeom>
          <a:solidFill>
            <a:srgbClr val="3297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 Placeholder 8">
            <a:extLst>
              <a:ext uri="{FF2B5EF4-FFF2-40B4-BE49-F238E27FC236}">
                <a16:creationId xmlns:a16="http://schemas.microsoft.com/office/drawing/2014/main" id="{11593025-90F0-4943-A5FC-729A575C3B55}"/>
              </a:ext>
            </a:extLst>
          </p:cNvPr>
          <p:cNvSpPr txBox="1">
            <a:spLocks/>
          </p:cNvSpPr>
          <p:nvPr/>
        </p:nvSpPr>
        <p:spPr>
          <a:xfrm>
            <a:off x="9034469" y="4689284"/>
            <a:ext cx="2374693" cy="110987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r>
              <a:rPr lang="en-US" sz="2200" dirty="0">
                <a:solidFill>
                  <a:schemeClr val="bg1"/>
                </a:solidFill>
                <a:latin typeface="+mj-lt"/>
              </a:rPr>
              <a:t>Bounding connection with families</a:t>
            </a:r>
          </a:p>
        </p:txBody>
      </p:sp>
      <p:sp>
        <p:nvSpPr>
          <p:cNvPr id="131" name="TextBox 130">
            <a:extLst>
              <a:ext uri="{FF2B5EF4-FFF2-40B4-BE49-F238E27FC236}">
                <a16:creationId xmlns:a16="http://schemas.microsoft.com/office/drawing/2014/main" id="{0BB666C9-96C1-4DDD-BBEB-75E9ACC79380}"/>
              </a:ext>
            </a:extLst>
          </p:cNvPr>
          <p:cNvSpPr txBox="1"/>
          <p:nvPr/>
        </p:nvSpPr>
        <p:spPr>
          <a:xfrm>
            <a:off x="9093726" y="5855371"/>
            <a:ext cx="2256178" cy="369332"/>
          </a:xfrm>
          <a:prstGeom prst="rect">
            <a:avLst/>
          </a:prstGeom>
          <a:noFill/>
        </p:spPr>
        <p:txBody>
          <a:bodyPr wrap="square" rtlCol="0" anchor="ctr">
            <a:spAutoFit/>
          </a:bodyPr>
          <a:lstStyle/>
          <a:p>
            <a:pPr algn="ctr"/>
            <a:r>
              <a:rPr lang="en-US" dirty="0"/>
              <a:t>Iteration ratio: </a:t>
            </a:r>
            <a:r>
              <a:rPr lang="en-US" b="1" dirty="0"/>
              <a:t>1.8</a:t>
            </a:r>
          </a:p>
        </p:txBody>
      </p:sp>
      <p:grpSp>
        <p:nvGrpSpPr>
          <p:cNvPr id="82" name="Group 81">
            <a:extLst>
              <a:ext uri="{FF2B5EF4-FFF2-40B4-BE49-F238E27FC236}">
                <a16:creationId xmlns:a16="http://schemas.microsoft.com/office/drawing/2014/main" id="{6D6F5B73-9AC0-4FE0-BE73-772B9420F3F4}"/>
              </a:ext>
            </a:extLst>
          </p:cNvPr>
          <p:cNvGrpSpPr/>
          <p:nvPr/>
        </p:nvGrpSpPr>
        <p:grpSpPr>
          <a:xfrm>
            <a:off x="8676643" y="2712437"/>
            <a:ext cx="3062293" cy="2544123"/>
            <a:chOff x="8553634" y="2229832"/>
            <a:chExt cx="3062293" cy="2544123"/>
          </a:xfrm>
        </p:grpSpPr>
        <p:pic>
          <p:nvPicPr>
            <p:cNvPr id="83" name="Picture 82">
              <a:extLst>
                <a:ext uri="{FF2B5EF4-FFF2-40B4-BE49-F238E27FC236}">
                  <a16:creationId xmlns:a16="http://schemas.microsoft.com/office/drawing/2014/main" id="{359EBF78-59F8-4A2E-88CC-0EEA7F15F6F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7356" y1="24760" x2="43269" y2="25000"/>
                        </a14:backgroundRemoval>
                      </a14:imgEffect>
                      <a14:imgEffect>
                        <a14:sharpenSoften amount="50000"/>
                      </a14:imgEffect>
                      <a14:imgEffect>
                        <a14:colorTemperature colorTemp="11500"/>
                      </a14:imgEffect>
                      <a14:imgEffect>
                        <a14:saturation sat="0"/>
                      </a14:imgEffect>
                      <a14:imgEffect>
                        <a14:brightnessContrast bright="-100000" contrast="100000"/>
                      </a14:imgEffect>
                    </a14:imgLayer>
                  </a14:imgProps>
                </a:ext>
              </a:extLst>
            </a:blip>
            <a:srcRect t="16921"/>
            <a:stretch/>
          </p:blipFill>
          <p:spPr>
            <a:xfrm>
              <a:off x="8553634" y="2229832"/>
              <a:ext cx="3062293" cy="2544123"/>
            </a:xfrm>
            <a:prstGeom prst="rect">
              <a:avLst/>
            </a:prstGeom>
          </p:spPr>
        </p:pic>
        <p:pic>
          <p:nvPicPr>
            <p:cNvPr id="84" name="Picture 83">
              <a:extLst>
                <a:ext uri="{FF2B5EF4-FFF2-40B4-BE49-F238E27FC236}">
                  <a16:creationId xmlns:a16="http://schemas.microsoft.com/office/drawing/2014/main" id="{8EEDDA6C-19C9-444B-82F7-3926F23A7CE8}"/>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backgroundRemoval t="9778" b="89778" l="4000" r="96889">
                          <a14:foregroundMark x1="4444" y1="46667" x2="14222" y2="48444"/>
                          <a14:foregroundMark x1="93333" y1="46222" x2="83111" y2="49333"/>
                          <a14:foregroundMark x1="96889" y1="46667" x2="96889" y2="46667"/>
                          <a14:foregroundMark x1="68444" y1="24889" x2="14667" y2="28000"/>
                          <a14:foregroundMark x1="15556" y1="84000" x2="19556" y2="84444"/>
                          <a14:foregroundMark x1="11556" y1="79556" x2="11556" y2="79556"/>
                          <a14:foregroundMark x1="80000" y1="83111" x2="84889" y2="83556"/>
                        </a14:backgroundRemoval>
                      </a14:imgEffect>
                      <a14:imgEffect>
                        <a14:colorTemperature colorTemp="1500"/>
                      </a14:imgEffect>
                      <a14:imgEffect>
                        <a14:saturation sat="0"/>
                      </a14:imgEffect>
                    </a14:imgLayer>
                  </a14:imgProps>
                </a:ext>
              </a:extLst>
            </a:blip>
            <a:stretch>
              <a:fillRect/>
            </a:stretch>
          </p:blipFill>
          <p:spPr>
            <a:xfrm>
              <a:off x="9628220" y="3011990"/>
              <a:ext cx="986070" cy="986070"/>
            </a:xfrm>
            <a:prstGeom prst="rect">
              <a:avLst/>
            </a:prstGeom>
          </p:spPr>
        </p:pic>
      </p:grpSp>
      <p:sp>
        <p:nvSpPr>
          <p:cNvPr id="77" name="Rectangle 76">
            <a:extLst>
              <a:ext uri="{FF2B5EF4-FFF2-40B4-BE49-F238E27FC236}">
                <a16:creationId xmlns:a16="http://schemas.microsoft.com/office/drawing/2014/main" id="{C11F5E81-019E-4C30-A2B1-4792B7247984}"/>
              </a:ext>
            </a:extLst>
          </p:cNvPr>
          <p:cNvSpPr/>
          <p:nvPr/>
        </p:nvSpPr>
        <p:spPr>
          <a:xfrm>
            <a:off x="852521" y="2666999"/>
            <a:ext cx="2374693" cy="3175705"/>
          </a:xfrm>
          <a:prstGeom prst="rect">
            <a:avLst/>
          </a:prstGeom>
          <a:solidFill>
            <a:srgbClr val="3297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11BE34A6-3422-45AB-BD17-CC397775D593}"/>
              </a:ext>
            </a:extLst>
          </p:cNvPr>
          <p:cNvSpPr txBox="1"/>
          <p:nvPr/>
        </p:nvSpPr>
        <p:spPr>
          <a:xfrm>
            <a:off x="859480" y="4689284"/>
            <a:ext cx="2360774" cy="1107996"/>
          </a:xfrm>
          <a:prstGeom prst="rect">
            <a:avLst/>
          </a:prstGeom>
          <a:noFill/>
        </p:spPr>
        <p:txBody>
          <a:bodyPr wrap="square" rtlCol="0">
            <a:spAutoFit/>
          </a:bodyPr>
          <a:lstStyle/>
          <a:p>
            <a:pPr algn="ctr"/>
            <a:r>
              <a:rPr lang="en-US" sz="2200" dirty="0">
                <a:solidFill>
                  <a:schemeClr val="bg1"/>
                </a:solidFill>
                <a:latin typeface="+mj-lt"/>
              </a:rPr>
              <a:t>Create interactive in-stadium experience</a:t>
            </a:r>
          </a:p>
        </p:txBody>
      </p:sp>
      <p:grpSp>
        <p:nvGrpSpPr>
          <p:cNvPr id="85" name="Group 84">
            <a:extLst>
              <a:ext uri="{FF2B5EF4-FFF2-40B4-BE49-F238E27FC236}">
                <a16:creationId xmlns:a16="http://schemas.microsoft.com/office/drawing/2014/main" id="{892C74F8-81BE-4DC7-A13A-BF1A716BFA8E}"/>
              </a:ext>
            </a:extLst>
          </p:cNvPr>
          <p:cNvGrpSpPr/>
          <p:nvPr/>
        </p:nvGrpSpPr>
        <p:grpSpPr>
          <a:xfrm>
            <a:off x="1242801" y="2890809"/>
            <a:ext cx="1594132" cy="1626903"/>
            <a:chOff x="1260659" y="2457288"/>
            <a:chExt cx="1594132" cy="1626903"/>
          </a:xfrm>
        </p:grpSpPr>
        <p:sp>
          <p:nvSpPr>
            <p:cNvPr id="86" name="Oval 85">
              <a:extLst>
                <a:ext uri="{FF2B5EF4-FFF2-40B4-BE49-F238E27FC236}">
                  <a16:creationId xmlns:a16="http://schemas.microsoft.com/office/drawing/2014/main" id="{D4597A3B-FF7A-4D7C-8082-F30E2BB3578E}"/>
                </a:ext>
              </a:extLst>
            </p:cNvPr>
            <p:cNvSpPr/>
            <p:nvPr/>
          </p:nvSpPr>
          <p:spPr>
            <a:xfrm>
              <a:off x="1260659" y="2457288"/>
              <a:ext cx="1594132" cy="1626903"/>
            </a:xfrm>
            <a:prstGeom prst="ellipse">
              <a:avLst/>
            </a:prstGeom>
            <a:no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7" name="Picture 86">
              <a:extLst>
                <a:ext uri="{FF2B5EF4-FFF2-40B4-BE49-F238E27FC236}">
                  <a16:creationId xmlns:a16="http://schemas.microsoft.com/office/drawing/2014/main" id="{430E59DD-18BC-4CE8-A7E1-4A55B1EE5DDE}"/>
                </a:ext>
              </a:extLst>
            </p:cNvPr>
            <p:cNvPicPr>
              <a:picLocks noChangeAspect="1"/>
            </p:cNvPicPr>
            <p:nvPr/>
          </p:nvPicPr>
          <p:blipFill>
            <a:blip r:embed="rId7"/>
            <a:stretch>
              <a:fillRect/>
            </a:stretch>
          </p:blipFill>
          <p:spPr>
            <a:xfrm>
              <a:off x="1693590" y="2508354"/>
              <a:ext cx="723926" cy="1484201"/>
            </a:xfrm>
            <a:prstGeom prst="rect">
              <a:avLst/>
            </a:prstGeom>
          </p:spPr>
        </p:pic>
        <p:pic>
          <p:nvPicPr>
            <p:cNvPr id="88" name="Picture 87" descr="A close up of a logo&#10;&#10;Description automatically generated">
              <a:extLst>
                <a:ext uri="{FF2B5EF4-FFF2-40B4-BE49-F238E27FC236}">
                  <a16:creationId xmlns:a16="http://schemas.microsoft.com/office/drawing/2014/main" id="{A0B8D8EB-B9DD-4F03-8907-A96EE9796D0D}"/>
                </a:ext>
              </a:extLst>
            </p:cNvPr>
            <p:cNvPicPr>
              <a:picLocks noChangeAspect="1"/>
            </p:cNvPicPr>
            <p:nvPr/>
          </p:nvPicPr>
          <p:blipFill>
            <a:blip r:embed="rId8"/>
            <a:stretch>
              <a:fillRect/>
            </a:stretch>
          </p:blipFill>
          <p:spPr>
            <a:xfrm flipH="1">
              <a:off x="2040833" y="2774330"/>
              <a:ext cx="422916" cy="411821"/>
            </a:xfrm>
            <a:prstGeom prst="rect">
              <a:avLst/>
            </a:prstGeom>
          </p:spPr>
        </p:pic>
        <p:pic>
          <p:nvPicPr>
            <p:cNvPr id="89" name="Picture 88" descr="A close up of a logo&#10;&#10;Description automatically generated">
              <a:extLst>
                <a:ext uri="{FF2B5EF4-FFF2-40B4-BE49-F238E27FC236}">
                  <a16:creationId xmlns:a16="http://schemas.microsoft.com/office/drawing/2014/main" id="{DD9F24A3-0077-403C-9BBA-43C6E641C07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flipH="1">
              <a:off x="1887581" y="3402275"/>
              <a:ext cx="306504" cy="306504"/>
            </a:xfrm>
            <a:prstGeom prst="rect">
              <a:avLst/>
            </a:prstGeom>
          </p:spPr>
        </p:pic>
      </p:grpSp>
      <p:sp>
        <p:nvSpPr>
          <p:cNvPr id="128" name="TextBox 127">
            <a:extLst>
              <a:ext uri="{FF2B5EF4-FFF2-40B4-BE49-F238E27FC236}">
                <a16:creationId xmlns:a16="http://schemas.microsoft.com/office/drawing/2014/main" id="{EBE7F284-6494-4D72-B708-75703B2F347C}"/>
              </a:ext>
            </a:extLst>
          </p:cNvPr>
          <p:cNvSpPr txBox="1"/>
          <p:nvPr/>
        </p:nvSpPr>
        <p:spPr>
          <a:xfrm>
            <a:off x="638173" y="5855371"/>
            <a:ext cx="2803388" cy="369332"/>
          </a:xfrm>
          <a:prstGeom prst="rect">
            <a:avLst/>
          </a:prstGeom>
          <a:noFill/>
        </p:spPr>
        <p:txBody>
          <a:bodyPr wrap="square" rtlCol="0" anchor="ctr">
            <a:spAutoFit/>
          </a:bodyPr>
          <a:lstStyle/>
          <a:p>
            <a:pPr algn="ctr"/>
            <a:r>
              <a:rPr lang="en-US" dirty="0"/>
              <a:t>AR user ratio:  </a:t>
            </a:r>
            <a:r>
              <a:rPr lang="en-US" b="1" dirty="0"/>
              <a:t>84%</a:t>
            </a:r>
          </a:p>
        </p:txBody>
      </p:sp>
      <p:sp>
        <p:nvSpPr>
          <p:cNvPr id="79" name="Rectangle 78">
            <a:extLst>
              <a:ext uri="{FF2B5EF4-FFF2-40B4-BE49-F238E27FC236}">
                <a16:creationId xmlns:a16="http://schemas.microsoft.com/office/drawing/2014/main" id="{3D2788BF-A6F4-48F6-96C8-3A151BB28BFB}"/>
              </a:ext>
            </a:extLst>
          </p:cNvPr>
          <p:cNvSpPr/>
          <p:nvPr/>
        </p:nvSpPr>
        <p:spPr>
          <a:xfrm>
            <a:off x="3583042" y="2648482"/>
            <a:ext cx="2374693" cy="3194223"/>
          </a:xfrm>
          <a:prstGeom prst="rect">
            <a:avLst/>
          </a:prstGeom>
          <a:solidFill>
            <a:srgbClr val="3297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Text Placeholder 6">
            <a:extLst>
              <a:ext uri="{FF2B5EF4-FFF2-40B4-BE49-F238E27FC236}">
                <a16:creationId xmlns:a16="http://schemas.microsoft.com/office/drawing/2014/main" id="{6B8BAA82-E991-4E59-AB69-D9E326025CA3}"/>
              </a:ext>
            </a:extLst>
          </p:cNvPr>
          <p:cNvSpPr txBox="1">
            <a:spLocks/>
          </p:cNvSpPr>
          <p:nvPr/>
        </p:nvSpPr>
        <p:spPr>
          <a:xfrm>
            <a:off x="3596467" y="4689284"/>
            <a:ext cx="2347843" cy="110987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r>
              <a:rPr lang="en-US" sz="2200" dirty="0">
                <a:solidFill>
                  <a:schemeClr val="bg1"/>
                </a:solidFill>
                <a:latin typeface="+mj-lt"/>
              </a:rPr>
              <a:t>Tailored exposure and connection for team fans.</a:t>
            </a:r>
          </a:p>
        </p:txBody>
      </p:sp>
      <p:grpSp>
        <p:nvGrpSpPr>
          <p:cNvPr id="90" name="Group 89">
            <a:extLst>
              <a:ext uri="{FF2B5EF4-FFF2-40B4-BE49-F238E27FC236}">
                <a16:creationId xmlns:a16="http://schemas.microsoft.com/office/drawing/2014/main" id="{CC806CD2-8078-49AB-B4FE-7BA192F3B7D3}"/>
              </a:ext>
            </a:extLst>
          </p:cNvPr>
          <p:cNvGrpSpPr/>
          <p:nvPr/>
        </p:nvGrpSpPr>
        <p:grpSpPr>
          <a:xfrm>
            <a:off x="3973322" y="2932111"/>
            <a:ext cx="1594132" cy="1626903"/>
            <a:chOff x="3898645" y="2498590"/>
            <a:chExt cx="1594132" cy="1626903"/>
          </a:xfrm>
        </p:grpSpPr>
        <p:sp>
          <p:nvSpPr>
            <p:cNvPr id="91" name="Oval 90">
              <a:extLst>
                <a:ext uri="{FF2B5EF4-FFF2-40B4-BE49-F238E27FC236}">
                  <a16:creationId xmlns:a16="http://schemas.microsoft.com/office/drawing/2014/main" id="{19ABB0A4-CAC4-4994-8758-0B6EEEF3175A}"/>
                </a:ext>
              </a:extLst>
            </p:cNvPr>
            <p:cNvSpPr/>
            <p:nvPr/>
          </p:nvSpPr>
          <p:spPr>
            <a:xfrm>
              <a:off x="3898645" y="2498590"/>
              <a:ext cx="1594132" cy="1626903"/>
            </a:xfrm>
            <a:prstGeom prst="ellipse">
              <a:avLst/>
            </a:prstGeom>
            <a:no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2" name="Picture 91" descr="A close up of a logo&#10;&#10;Description automatically generated">
              <a:extLst>
                <a:ext uri="{FF2B5EF4-FFF2-40B4-BE49-F238E27FC236}">
                  <a16:creationId xmlns:a16="http://schemas.microsoft.com/office/drawing/2014/main" id="{20BD528C-75CD-4852-AB1C-5AD08AA8CEC4}"/>
                </a:ext>
              </a:extLst>
            </p:cNvPr>
            <p:cNvPicPr>
              <a:picLocks noChangeAspect="1"/>
            </p:cNvPicPr>
            <p:nvPr/>
          </p:nvPicPr>
          <p:blipFill>
            <a:blip r:embed="rId11"/>
            <a:stretch>
              <a:fillRect/>
            </a:stretch>
          </p:blipFill>
          <p:spPr>
            <a:xfrm>
              <a:off x="4723073" y="3105891"/>
              <a:ext cx="765201" cy="742101"/>
            </a:xfrm>
            <a:prstGeom prst="rect">
              <a:avLst/>
            </a:prstGeom>
          </p:spPr>
        </p:pic>
        <p:pic>
          <p:nvPicPr>
            <p:cNvPr id="93" name="Picture 92" descr="A close up of a logo&#10;&#10;Description automatically generated">
              <a:extLst>
                <a:ext uri="{FF2B5EF4-FFF2-40B4-BE49-F238E27FC236}">
                  <a16:creationId xmlns:a16="http://schemas.microsoft.com/office/drawing/2014/main" id="{F110F82D-24D6-4606-9265-51CA4EA40918}"/>
                </a:ext>
              </a:extLst>
            </p:cNvPr>
            <p:cNvPicPr>
              <a:picLocks noChangeAspect="1"/>
            </p:cNvPicPr>
            <p:nvPr/>
          </p:nvPicPr>
          <p:blipFill>
            <a:blip r:embed="rId12"/>
            <a:stretch>
              <a:fillRect/>
            </a:stretch>
          </p:blipFill>
          <p:spPr>
            <a:xfrm>
              <a:off x="4010013" y="2789865"/>
              <a:ext cx="816591" cy="816591"/>
            </a:xfrm>
            <a:prstGeom prst="rect">
              <a:avLst/>
            </a:prstGeom>
          </p:spPr>
        </p:pic>
        <p:sp>
          <p:nvSpPr>
            <p:cNvPr id="94" name="TextBox 93">
              <a:extLst>
                <a:ext uri="{FF2B5EF4-FFF2-40B4-BE49-F238E27FC236}">
                  <a16:creationId xmlns:a16="http://schemas.microsoft.com/office/drawing/2014/main" id="{15EB3AED-3E32-4B20-9F78-B2AF10729235}"/>
                </a:ext>
              </a:extLst>
            </p:cNvPr>
            <p:cNvSpPr txBox="1"/>
            <p:nvPr/>
          </p:nvSpPr>
          <p:spPr>
            <a:xfrm>
              <a:off x="4207690" y="2994478"/>
              <a:ext cx="55816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rPr>
                <a:t>NYY</a:t>
              </a:r>
            </a:p>
          </p:txBody>
        </p:sp>
      </p:grpSp>
      <p:sp>
        <p:nvSpPr>
          <p:cNvPr id="129" name="TextBox 128">
            <a:extLst>
              <a:ext uri="{FF2B5EF4-FFF2-40B4-BE49-F238E27FC236}">
                <a16:creationId xmlns:a16="http://schemas.microsoft.com/office/drawing/2014/main" id="{8B74AE81-01DE-4D22-A25B-E26A84E0B5D2}"/>
              </a:ext>
            </a:extLst>
          </p:cNvPr>
          <p:cNvSpPr txBox="1"/>
          <p:nvPr/>
        </p:nvSpPr>
        <p:spPr>
          <a:xfrm>
            <a:off x="3642299" y="5855371"/>
            <a:ext cx="2256178" cy="369332"/>
          </a:xfrm>
          <a:prstGeom prst="rect">
            <a:avLst/>
          </a:prstGeom>
          <a:noFill/>
        </p:spPr>
        <p:txBody>
          <a:bodyPr wrap="square" rtlCol="0" anchor="ctr">
            <a:spAutoFit/>
          </a:bodyPr>
          <a:lstStyle/>
          <a:p>
            <a:pPr algn="ctr"/>
            <a:r>
              <a:rPr lang="en-US" dirty="0"/>
              <a:t>Est. Revenue: </a:t>
            </a:r>
            <a:r>
              <a:rPr lang="en-US" b="1" dirty="0"/>
              <a:t>57.6M</a:t>
            </a:r>
          </a:p>
        </p:txBody>
      </p:sp>
      <p:sp>
        <p:nvSpPr>
          <p:cNvPr id="70" name="Rectangle 69">
            <a:extLst>
              <a:ext uri="{FF2B5EF4-FFF2-40B4-BE49-F238E27FC236}">
                <a16:creationId xmlns:a16="http://schemas.microsoft.com/office/drawing/2014/main" id="{0A0041FE-A0CB-4E36-97DB-E1F83AB2DFBB}"/>
              </a:ext>
            </a:extLst>
          </p:cNvPr>
          <p:cNvSpPr/>
          <p:nvPr/>
        </p:nvSpPr>
        <p:spPr>
          <a:xfrm>
            <a:off x="6307411" y="2639517"/>
            <a:ext cx="2374693" cy="3212152"/>
          </a:xfrm>
          <a:prstGeom prst="rect">
            <a:avLst/>
          </a:prstGeom>
          <a:solidFill>
            <a:srgbClr val="3297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1692F41A-DF0C-4CC4-A92A-5D12F7F6C6C1}"/>
              </a:ext>
            </a:extLst>
          </p:cNvPr>
          <p:cNvSpPr txBox="1"/>
          <p:nvPr/>
        </p:nvSpPr>
        <p:spPr>
          <a:xfrm>
            <a:off x="6296464" y="4689284"/>
            <a:ext cx="2396587" cy="1107996"/>
          </a:xfrm>
          <a:prstGeom prst="rect">
            <a:avLst/>
          </a:prstGeom>
          <a:noFill/>
        </p:spPr>
        <p:txBody>
          <a:bodyPr wrap="square" rtlCol="0">
            <a:spAutoFit/>
          </a:bodyPr>
          <a:lstStyle/>
          <a:p>
            <a:pPr algn="ctr"/>
            <a:r>
              <a:rPr lang="en-US" sz="2200" dirty="0">
                <a:solidFill>
                  <a:schemeClr val="bg1"/>
                </a:solidFill>
                <a:latin typeface="+mj-lt"/>
              </a:rPr>
              <a:t>Gambling for fun and rewards in stadium and online</a:t>
            </a:r>
          </a:p>
        </p:txBody>
      </p:sp>
      <p:grpSp>
        <p:nvGrpSpPr>
          <p:cNvPr id="95" name="Group 94">
            <a:extLst>
              <a:ext uri="{FF2B5EF4-FFF2-40B4-BE49-F238E27FC236}">
                <a16:creationId xmlns:a16="http://schemas.microsoft.com/office/drawing/2014/main" id="{CB19D2A0-664A-4BE5-A72B-A80E16CD20E5}"/>
              </a:ext>
            </a:extLst>
          </p:cNvPr>
          <p:cNvGrpSpPr/>
          <p:nvPr/>
        </p:nvGrpSpPr>
        <p:grpSpPr>
          <a:xfrm>
            <a:off x="6697691" y="2906778"/>
            <a:ext cx="1594132" cy="1626903"/>
            <a:chOff x="6501066" y="2473257"/>
            <a:chExt cx="1594132" cy="1626903"/>
          </a:xfrm>
        </p:grpSpPr>
        <p:sp>
          <p:nvSpPr>
            <p:cNvPr id="96" name="Oval 95">
              <a:extLst>
                <a:ext uri="{FF2B5EF4-FFF2-40B4-BE49-F238E27FC236}">
                  <a16:creationId xmlns:a16="http://schemas.microsoft.com/office/drawing/2014/main" id="{ED2ED122-586F-448F-9383-A883A7390B71}"/>
                </a:ext>
              </a:extLst>
            </p:cNvPr>
            <p:cNvSpPr/>
            <p:nvPr/>
          </p:nvSpPr>
          <p:spPr>
            <a:xfrm>
              <a:off x="6501066" y="2473257"/>
              <a:ext cx="1594132" cy="1626903"/>
            </a:xfrm>
            <a:prstGeom prst="ellipse">
              <a:avLst/>
            </a:prstGeom>
            <a:no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7" name="Group 96">
              <a:extLst>
                <a:ext uri="{FF2B5EF4-FFF2-40B4-BE49-F238E27FC236}">
                  <a16:creationId xmlns:a16="http://schemas.microsoft.com/office/drawing/2014/main" id="{F53ABEA1-81A6-4023-9DAE-F7FF8BAB4A64}"/>
                </a:ext>
              </a:extLst>
            </p:cNvPr>
            <p:cNvGrpSpPr/>
            <p:nvPr/>
          </p:nvGrpSpPr>
          <p:grpSpPr>
            <a:xfrm>
              <a:off x="6813471" y="2841264"/>
              <a:ext cx="910269" cy="587736"/>
              <a:chOff x="5996903" y="2808080"/>
              <a:chExt cx="2520788" cy="924577"/>
            </a:xfrm>
            <a:solidFill>
              <a:sysClr val="windowText" lastClr="000000"/>
            </a:solidFill>
          </p:grpSpPr>
          <p:sp>
            <p:nvSpPr>
              <p:cNvPr id="99" name="Rectangle 98">
                <a:extLst>
                  <a:ext uri="{FF2B5EF4-FFF2-40B4-BE49-F238E27FC236}">
                    <a16:creationId xmlns:a16="http://schemas.microsoft.com/office/drawing/2014/main" id="{2FC96DFB-0A55-4739-8269-54795AFB991C}"/>
                  </a:ext>
                </a:extLst>
              </p:cNvPr>
              <p:cNvSpPr/>
              <p:nvPr/>
            </p:nvSpPr>
            <p:spPr>
              <a:xfrm>
                <a:off x="7005454" y="3139176"/>
                <a:ext cx="490212" cy="289824"/>
              </a:xfrm>
              <a:prstGeom prst="rect">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0" name="Straight Connector 99">
                <a:extLst>
                  <a:ext uri="{FF2B5EF4-FFF2-40B4-BE49-F238E27FC236}">
                    <a16:creationId xmlns:a16="http://schemas.microsoft.com/office/drawing/2014/main" id="{E2C2D4E4-CB4A-4D34-A038-413E24DED4D0}"/>
                  </a:ext>
                </a:extLst>
              </p:cNvPr>
              <p:cNvCxnSpPr>
                <a:cxnSpLocks/>
              </p:cNvCxnSpPr>
              <p:nvPr/>
            </p:nvCxnSpPr>
            <p:spPr>
              <a:xfrm flipH="1">
                <a:off x="6699267" y="3263572"/>
                <a:ext cx="1127223" cy="0"/>
              </a:xfrm>
              <a:prstGeom prst="line">
                <a:avLst/>
              </a:prstGeom>
              <a:grpFill/>
              <a:ln w="38100" cap="flat" cmpd="sng" algn="ctr">
                <a:solidFill>
                  <a:sysClr val="windowText" lastClr="000000"/>
                </a:solidFill>
                <a:prstDash val="solid"/>
                <a:miter lim="800000"/>
              </a:ln>
              <a:effectLst/>
            </p:spPr>
          </p:cxnSp>
          <p:grpSp>
            <p:nvGrpSpPr>
              <p:cNvPr id="101" name="Group 100">
                <a:extLst>
                  <a:ext uri="{FF2B5EF4-FFF2-40B4-BE49-F238E27FC236}">
                    <a16:creationId xmlns:a16="http://schemas.microsoft.com/office/drawing/2014/main" id="{A91E923F-640D-404D-ABF5-E5C189204120}"/>
                  </a:ext>
                </a:extLst>
              </p:cNvPr>
              <p:cNvGrpSpPr/>
              <p:nvPr/>
            </p:nvGrpSpPr>
            <p:grpSpPr>
              <a:xfrm>
                <a:off x="6487161" y="3008598"/>
                <a:ext cx="248482" cy="562567"/>
                <a:chOff x="6487161" y="3008598"/>
                <a:chExt cx="248482" cy="562567"/>
              </a:xfrm>
              <a:grpFill/>
            </p:grpSpPr>
            <p:cxnSp>
              <p:nvCxnSpPr>
                <p:cNvPr id="110" name="Straight Connector 109">
                  <a:extLst>
                    <a:ext uri="{FF2B5EF4-FFF2-40B4-BE49-F238E27FC236}">
                      <a16:creationId xmlns:a16="http://schemas.microsoft.com/office/drawing/2014/main" id="{A7B8895C-B327-4B80-9AF0-0BAF05CBF35F}"/>
                    </a:ext>
                  </a:extLst>
                </p:cNvPr>
                <p:cNvCxnSpPr>
                  <a:cxnSpLocks/>
                </p:cNvCxnSpPr>
                <p:nvPr/>
              </p:nvCxnSpPr>
              <p:spPr>
                <a:xfrm>
                  <a:off x="6699267" y="3016459"/>
                  <a:ext cx="0" cy="554706"/>
                </a:xfrm>
                <a:prstGeom prst="line">
                  <a:avLst/>
                </a:prstGeom>
                <a:grpFill/>
                <a:ln w="38100" cap="flat" cmpd="sng" algn="ctr">
                  <a:solidFill>
                    <a:sysClr val="windowText" lastClr="000000"/>
                  </a:solidFill>
                  <a:prstDash val="solid"/>
                  <a:miter lim="800000"/>
                </a:ln>
                <a:effectLst/>
              </p:spPr>
            </p:cxnSp>
            <p:cxnSp>
              <p:nvCxnSpPr>
                <p:cNvPr id="111" name="Straight Connector 110">
                  <a:extLst>
                    <a:ext uri="{FF2B5EF4-FFF2-40B4-BE49-F238E27FC236}">
                      <a16:creationId xmlns:a16="http://schemas.microsoft.com/office/drawing/2014/main" id="{54ED3313-FFC0-4ED7-9109-AE95130C35FE}"/>
                    </a:ext>
                  </a:extLst>
                </p:cNvPr>
                <p:cNvCxnSpPr>
                  <a:cxnSpLocks/>
                </p:cNvCxnSpPr>
                <p:nvPr/>
              </p:nvCxnSpPr>
              <p:spPr>
                <a:xfrm flipV="1">
                  <a:off x="6502188" y="3008598"/>
                  <a:ext cx="233455" cy="1"/>
                </a:xfrm>
                <a:prstGeom prst="line">
                  <a:avLst/>
                </a:prstGeom>
                <a:grpFill/>
                <a:ln w="38100" cap="flat" cmpd="sng" algn="ctr">
                  <a:solidFill>
                    <a:sysClr val="windowText" lastClr="000000"/>
                  </a:solidFill>
                  <a:prstDash val="solid"/>
                  <a:miter lim="800000"/>
                </a:ln>
                <a:effectLst/>
              </p:spPr>
            </p:cxnSp>
            <p:cxnSp>
              <p:nvCxnSpPr>
                <p:cNvPr id="112" name="Straight Connector 111">
                  <a:extLst>
                    <a:ext uri="{FF2B5EF4-FFF2-40B4-BE49-F238E27FC236}">
                      <a16:creationId xmlns:a16="http://schemas.microsoft.com/office/drawing/2014/main" id="{7FAA9C0B-48FC-4E57-A480-0691A0E46958}"/>
                    </a:ext>
                  </a:extLst>
                </p:cNvPr>
                <p:cNvCxnSpPr>
                  <a:cxnSpLocks/>
                </p:cNvCxnSpPr>
                <p:nvPr/>
              </p:nvCxnSpPr>
              <p:spPr>
                <a:xfrm>
                  <a:off x="6487161" y="3571165"/>
                  <a:ext cx="248482" cy="0"/>
                </a:xfrm>
                <a:prstGeom prst="line">
                  <a:avLst/>
                </a:prstGeom>
                <a:grpFill/>
                <a:ln w="38100" cap="flat" cmpd="sng" algn="ctr">
                  <a:solidFill>
                    <a:sysClr val="windowText" lastClr="000000"/>
                  </a:solidFill>
                  <a:prstDash val="solid"/>
                  <a:miter lim="800000"/>
                </a:ln>
                <a:effectLst/>
              </p:spPr>
            </p:cxnSp>
          </p:grpSp>
          <p:grpSp>
            <p:nvGrpSpPr>
              <p:cNvPr id="102" name="Group 101">
                <a:extLst>
                  <a:ext uri="{FF2B5EF4-FFF2-40B4-BE49-F238E27FC236}">
                    <a16:creationId xmlns:a16="http://schemas.microsoft.com/office/drawing/2014/main" id="{F1804A2F-12A1-4821-AEFC-3D02C24643B1}"/>
                  </a:ext>
                </a:extLst>
              </p:cNvPr>
              <p:cNvGrpSpPr/>
              <p:nvPr/>
            </p:nvGrpSpPr>
            <p:grpSpPr>
              <a:xfrm flipH="1">
                <a:off x="7786797" y="2966698"/>
                <a:ext cx="251799" cy="654228"/>
                <a:chOff x="6487161" y="3008598"/>
                <a:chExt cx="248482" cy="562567"/>
              </a:xfrm>
              <a:grpFill/>
            </p:grpSpPr>
            <p:cxnSp>
              <p:nvCxnSpPr>
                <p:cNvPr id="107" name="Straight Connector 106">
                  <a:extLst>
                    <a:ext uri="{FF2B5EF4-FFF2-40B4-BE49-F238E27FC236}">
                      <a16:creationId xmlns:a16="http://schemas.microsoft.com/office/drawing/2014/main" id="{0A3044B8-BA71-4F96-9189-84F549E983A5}"/>
                    </a:ext>
                  </a:extLst>
                </p:cNvPr>
                <p:cNvCxnSpPr>
                  <a:cxnSpLocks/>
                </p:cNvCxnSpPr>
                <p:nvPr/>
              </p:nvCxnSpPr>
              <p:spPr>
                <a:xfrm flipV="1">
                  <a:off x="6502188" y="3008598"/>
                  <a:ext cx="233455" cy="1"/>
                </a:xfrm>
                <a:prstGeom prst="line">
                  <a:avLst/>
                </a:prstGeom>
                <a:grpFill/>
                <a:ln w="38100" cap="flat" cmpd="sng" algn="ctr">
                  <a:solidFill>
                    <a:sysClr val="windowText" lastClr="000000"/>
                  </a:solidFill>
                  <a:prstDash val="solid"/>
                  <a:miter lim="800000"/>
                </a:ln>
                <a:effectLst/>
              </p:spPr>
            </p:cxnSp>
            <p:cxnSp>
              <p:nvCxnSpPr>
                <p:cNvPr id="108" name="Straight Connector 107">
                  <a:extLst>
                    <a:ext uri="{FF2B5EF4-FFF2-40B4-BE49-F238E27FC236}">
                      <a16:creationId xmlns:a16="http://schemas.microsoft.com/office/drawing/2014/main" id="{07392CBF-3D38-4E38-BD06-3374C9FF71B8}"/>
                    </a:ext>
                  </a:extLst>
                </p:cNvPr>
                <p:cNvCxnSpPr>
                  <a:cxnSpLocks/>
                </p:cNvCxnSpPr>
                <p:nvPr/>
              </p:nvCxnSpPr>
              <p:spPr>
                <a:xfrm>
                  <a:off x="6487161" y="3571165"/>
                  <a:ext cx="248482" cy="0"/>
                </a:xfrm>
                <a:prstGeom prst="line">
                  <a:avLst/>
                </a:prstGeom>
                <a:grpFill/>
                <a:ln w="38100" cap="flat" cmpd="sng" algn="ctr">
                  <a:solidFill>
                    <a:sysClr val="windowText" lastClr="000000"/>
                  </a:solidFill>
                  <a:prstDash val="solid"/>
                  <a:miter lim="800000"/>
                </a:ln>
                <a:effectLst/>
              </p:spPr>
            </p:cxnSp>
            <p:cxnSp>
              <p:nvCxnSpPr>
                <p:cNvPr id="109" name="Straight Connector 108">
                  <a:extLst>
                    <a:ext uri="{FF2B5EF4-FFF2-40B4-BE49-F238E27FC236}">
                      <a16:creationId xmlns:a16="http://schemas.microsoft.com/office/drawing/2014/main" id="{584266AE-1614-4F3D-A32C-5EC0383DC03E}"/>
                    </a:ext>
                  </a:extLst>
                </p:cNvPr>
                <p:cNvCxnSpPr>
                  <a:cxnSpLocks/>
                </p:cNvCxnSpPr>
                <p:nvPr/>
              </p:nvCxnSpPr>
              <p:spPr>
                <a:xfrm>
                  <a:off x="6699267" y="3016459"/>
                  <a:ext cx="0" cy="554706"/>
                </a:xfrm>
                <a:prstGeom prst="line">
                  <a:avLst/>
                </a:prstGeom>
                <a:grpFill/>
                <a:ln w="38100" cap="flat" cmpd="sng" algn="ctr">
                  <a:solidFill>
                    <a:sysClr val="windowText" lastClr="000000"/>
                  </a:solidFill>
                  <a:prstDash val="solid"/>
                  <a:miter lim="800000"/>
                </a:ln>
                <a:effectLst/>
              </p:spPr>
            </p:cxnSp>
          </p:grpSp>
          <p:sp>
            <p:nvSpPr>
              <p:cNvPr id="103" name="Rectangle 102">
                <a:extLst>
                  <a:ext uri="{FF2B5EF4-FFF2-40B4-BE49-F238E27FC236}">
                    <a16:creationId xmlns:a16="http://schemas.microsoft.com/office/drawing/2014/main" id="{6B223AE9-10B3-4F02-80E3-C13BC6F4FAB7}"/>
                  </a:ext>
                </a:extLst>
              </p:cNvPr>
              <p:cNvSpPr/>
              <p:nvPr/>
            </p:nvSpPr>
            <p:spPr>
              <a:xfrm>
                <a:off x="5996903" y="2808080"/>
                <a:ext cx="490212" cy="289824"/>
              </a:xfrm>
              <a:prstGeom prst="rect">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AE5138F-24C3-4180-BF1D-A006A73968FF}"/>
                  </a:ext>
                </a:extLst>
              </p:cNvPr>
              <p:cNvSpPr/>
              <p:nvPr/>
            </p:nvSpPr>
            <p:spPr>
              <a:xfrm>
                <a:off x="8004815" y="2812432"/>
                <a:ext cx="490212" cy="289824"/>
              </a:xfrm>
              <a:prstGeom prst="rect">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3FA6C2CA-ADFB-495C-8986-BA277FBA03DD}"/>
                  </a:ext>
                </a:extLst>
              </p:cNvPr>
              <p:cNvSpPr/>
              <p:nvPr/>
            </p:nvSpPr>
            <p:spPr>
              <a:xfrm>
                <a:off x="6010202" y="3442833"/>
                <a:ext cx="490212" cy="289824"/>
              </a:xfrm>
              <a:prstGeom prst="rect">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B137C48-D395-4A48-A93D-003AA66C4DEB}"/>
                  </a:ext>
                </a:extLst>
              </p:cNvPr>
              <p:cNvSpPr/>
              <p:nvPr/>
            </p:nvSpPr>
            <p:spPr>
              <a:xfrm>
                <a:off x="8027479" y="3442833"/>
                <a:ext cx="490212" cy="289824"/>
              </a:xfrm>
              <a:prstGeom prst="rect">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98" name="Picture 97">
              <a:extLst>
                <a:ext uri="{FF2B5EF4-FFF2-40B4-BE49-F238E27FC236}">
                  <a16:creationId xmlns:a16="http://schemas.microsoft.com/office/drawing/2014/main" id="{6B1BCF90-78E7-49E2-9435-D423FA87115B}"/>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7385682" y="3213650"/>
              <a:ext cx="659748" cy="659748"/>
            </a:xfrm>
            <a:prstGeom prst="rect">
              <a:avLst/>
            </a:prstGeom>
          </p:spPr>
        </p:pic>
      </p:grpSp>
      <p:pic>
        <p:nvPicPr>
          <p:cNvPr id="113" name="Picture 112">
            <a:extLst>
              <a:ext uri="{FF2B5EF4-FFF2-40B4-BE49-F238E27FC236}">
                <a16:creationId xmlns:a16="http://schemas.microsoft.com/office/drawing/2014/main" id="{07306559-C12C-4E30-B12C-CDACE8E7E5D8}"/>
              </a:ext>
            </a:extLst>
          </p:cNvPr>
          <p:cNvPicPr>
            <a:picLocks noChangeAspect="1"/>
          </p:cNvPicPr>
          <p:nvPr/>
        </p:nvPicPr>
        <p:blipFill>
          <a:blip r:embed="rId13">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7164883" y="3798114"/>
            <a:ext cx="659748" cy="659748"/>
          </a:xfrm>
          <a:prstGeom prst="rect">
            <a:avLst/>
          </a:prstGeom>
        </p:spPr>
      </p:pic>
      <p:sp>
        <p:nvSpPr>
          <p:cNvPr id="130" name="TextBox 129">
            <a:extLst>
              <a:ext uri="{FF2B5EF4-FFF2-40B4-BE49-F238E27FC236}">
                <a16:creationId xmlns:a16="http://schemas.microsoft.com/office/drawing/2014/main" id="{6D022E3B-55E0-4F98-AA26-91EED9B820CC}"/>
              </a:ext>
            </a:extLst>
          </p:cNvPr>
          <p:cNvSpPr txBox="1"/>
          <p:nvPr/>
        </p:nvSpPr>
        <p:spPr>
          <a:xfrm>
            <a:off x="6366668" y="5855371"/>
            <a:ext cx="2256178" cy="369332"/>
          </a:xfrm>
          <a:prstGeom prst="rect">
            <a:avLst/>
          </a:prstGeom>
          <a:noFill/>
        </p:spPr>
        <p:txBody>
          <a:bodyPr wrap="square" rtlCol="0" anchor="ctr">
            <a:spAutoFit/>
          </a:bodyPr>
          <a:lstStyle/>
          <a:p>
            <a:pPr algn="ctr"/>
            <a:r>
              <a:rPr lang="en-US" dirty="0"/>
              <a:t>Exchange Ratio: </a:t>
            </a:r>
            <a:r>
              <a:rPr lang="en-US" b="1" dirty="0"/>
              <a:t>65%</a:t>
            </a:r>
          </a:p>
        </p:txBody>
      </p:sp>
      <p:sp>
        <p:nvSpPr>
          <p:cNvPr id="132" name="TextBox 131">
            <a:extLst>
              <a:ext uri="{FF2B5EF4-FFF2-40B4-BE49-F238E27FC236}">
                <a16:creationId xmlns:a16="http://schemas.microsoft.com/office/drawing/2014/main" id="{8FCD9CA1-A055-4800-BF64-C2844C2CBD01}"/>
              </a:ext>
            </a:extLst>
          </p:cNvPr>
          <p:cNvSpPr txBox="1"/>
          <p:nvPr/>
        </p:nvSpPr>
        <p:spPr>
          <a:xfrm>
            <a:off x="9237181" y="2156453"/>
            <a:ext cx="1969269" cy="461665"/>
          </a:xfrm>
          <a:prstGeom prst="rect">
            <a:avLst/>
          </a:prstGeom>
          <a:noFill/>
        </p:spPr>
        <p:txBody>
          <a:bodyPr wrap="square" rtlCol="0">
            <a:spAutoFit/>
          </a:bodyPr>
          <a:lstStyle/>
          <a:p>
            <a:pPr algn="ctr"/>
            <a:r>
              <a:rPr lang="en-US" sz="2400" dirty="0">
                <a:solidFill>
                  <a:prstClr val="black"/>
                </a:solidFill>
                <a:latin typeface="+mj-lt"/>
              </a:rPr>
              <a:t>Virtual Space</a:t>
            </a:r>
          </a:p>
        </p:txBody>
      </p:sp>
      <p:sp>
        <p:nvSpPr>
          <p:cNvPr id="133" name="Text Placeholder 5">
            <a:extLst>
              <a:ext uri="{FF2B5EF4-FFF2-40B4-BE49-F238E27FC236}">
                <a16:creationId xmlns:a16="http://schemas.microsoft.com/office/drawing/2014/main" id="{65C4D5BE-8ED9-46DD-B47D-13408E7F1D06}"/>
              </a:ext>
            </a:extLst>
          </p:cNvPr>
          <p:cNvSpPr txBox="1">
            <a:spLocks/>
          </p:cNvSpPr>
          <p:nvPr/>
        </p:nvSpPr>
        <p:spPr>
          <a:xfrm>
            <a:off x="729741" y="2134330"/>
            <a:ext cx="2620252" cy="505911"/>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2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400" dirty="0">
                <a:solidFill>
                  <a:prstClr val="black"/>
                </a:solidFill>
                <a:latin typeface="+mj-lt"/>
              </a:rPr>
              <a:t>MLB Champion GO</a:t>
            </a:r>
          </a:p>
        </p:txBody>
      </p:sp>
      <p:sp>
        <p:nvSpPr>
          <p:cNvPr id="134" name="TextBox 133">
            <a:extLst>
              <a:ext uri="{FF2B5EF4-FFF2-40B4-BE49-F238E27FC236}">
                <a16:creationId xmlns:a16="http://schemas.microsoft.com/office/drawing/2014/main" id="{A637B3B0-46BD-412F-B468-3BC32770CA17}"/>
              </a:ext>
            </a:extLst>
          </p:cNvPr>
          <p:cNvSpPr txBox="1"/>
          <p:nvPr/>
        </p:nvSpPr>
        <p:spPr>
          <a:xfrm>
            <a:off x="3511357" y="2156453"/>
            <a:ext cx="2518062" cy="461665"/>
          </a:xfrm>
          <a:prstGeom prst="rect">
            <a:avLst/>
          </a:prstGeom>
          <a:noFill/>
        </p:spPr>
        <p:txBody>
          <a:bodyPr wrap="none" rtlCol="0">
            <a:spAutoFit/>
          </a:bodyPr>
          <a:lstStyle/>
          <a:p>
            <a:pPr algn="ctr"/>
            <a:r>
              <a:rPr lang="en-US" sz="2400" dirty="0">
                <a:solidFill>
                  <a:prstClr val="black"/>
                </a:solidFill>
                <a:latin typeface="+mj-lt"/>
              </a:rPr>
              <a:t>Team Membership</a:t>
            </a:r>
          </a:p>
        </p:txBody>
      </p:sp>
      <p:sp>
        <p:nvSpPr>
          <p:cNvPr id="135" name="Text Placeholder 4">
            <a:extLst>
              <a:ext uri="{FF2B5EF4-FFF2-40B4-BE49-F238E27FC236}">
                <a16:creationId xmlns:a16="http://schemas.microsoft.com/office/drawing/2014/main" id="{FA2211A2-DD36-432D-9C2D-0C225CDA61F5}"/>
              </a:ext>
            </a:extLst>
          </p:cNvPr>
          <p:cNvSpPr txBox="1">
            <a:spLocks/>
          </p:cNvSpPr>
          <p:nvPr/>
        </p:nvSpPr>
        <p:spPr>
          <a:xfrm>
            <a:off x="6257130" y="2134330"/>
            <a:ext cx="2475254" cy="505911"/>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2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ysClr val="windowText" lastClr="000000"/>
                </a:solidFill>
                <a:effectLst/>
                <a:uLnTx/>
                <a:uFillTx/>
                <a:latin typeface="+mj-lt"/>
                <a:ea typeface="+mn-ea"/>
                <a:cs typeface="+mn-cs"/>
              </a:rPr>
              <a:t>Tokenized Gamble</a:t>
            </a:r>
          </a:p>
        </p:txBody>
      </p:sp>
    </p:spTree>
    <p:extLst>
      <p:ext uri="{BB962C8B-B14F-4D97-AF65-F5344CB8AC3E}">
        <p14:creationId xmlns:p14="http://schemas.microsoft.com/office/powerpoint/2010/main" val="429044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grass, baseball, outdoor, player&#10;&#10;Description automatically generated">
            <a:extLst>
              <a:ext uri="{FF2B5EF4-FFF2-40B4-BE49-F238E27FC236}">
                <a16:creationId xmlns:a16="http://schemas.microsoft.com/office/drawing/2014/main" id="{554C832D-26A4-F747-AAA1-7B61004801F5}"/>
              </a:ext>
            </a:extLst>
          </p:cNvPr>
          <p:cNvPicPr>
            <a:picLocks noChangeAspect="1"/>
          </p:cNvPicPr>
          <p:nvPr/>
        </p:nvPicPr>
        <p:blipFill rotWithShape="1">
          <a:blip r:embed="rId3">
            <a:alphaModFix amt="50000"/>
          </a:blip>
          <a:srcRect t="13436" b="2294"/>
          <a:stretch/>
        </p:blipFill>
        <p:spPr>
          <a:xfrm>
            <a:off x="20" y="1"/>
            <a:ext cx="12191980" cy="6857999"/>
          </a:xfrm>
          <a:prstGeom prst="rect">
            <a:avLst/>
          </a:prstGeom>
        </p:spPr>
      </p:pic>
      <p:sp>
        <p:nvSpPr>
          <p:cNvPr id="2" name="Title 1">
            <a:extLst>
              <a:ext uri="{FF2B5EF4-FFF2-40B4-BE49-F238E27FC236}">
                <a16:creationId xmlns:a16="http://schemas.microsoft.com/office/drawing/2014/main" id="{09DD332E-D299-8F40-B65A-238656E2837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b="1" dirty="0">
                <a:solidFill>
                  <a:srgbClr val="FFFFFF"/>
                </a:solidFill>
                <a:latin typeface="Adobe Clean"/>
              </a:rPr>
              <a:t>Finding Through Analysis</a:t>
            </a:r>
          </a:p>
        </p:txBody>
      </p:sp>
      <p:sp>
        <p:nvSpPr>
          <p:cNvPr id="4" name="Text Placeholder 3">
            <a:extLst>
              <a:ext uri="{FF2B5EF4-FFF2-40B4-BE49-F238E27FC236}">
                <a16:creationId xmlns:a16="http://schemas.microsoft.com/office/drawing/2014/main" id="{5E4BEF97-CCEE-8B44-84E2-04A46D6A7BA7}"/>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a:solidFill>
                  <a:srgbClr val="FFFFFF"/>
                </a:solidFill>
                <a:latin typeface="Adobe Clean"/>
              </a:rPr>
              <a:t>Through the lens of Adobe Analytics</a:t>
            </a:r>
          </a:p>
        </p:txBody>
      </p:sp>
    </p:spTree>
    <p:extLst>
      <p:ext uri="{BB962C8B-B14F-4D97-AF65-F5344CB8AC3E}">
        <p14:creationId xmlns:p14="http://schemas.microsoft.com/office/powerpoint/2010/main" val="191356971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Challenge Analysis</a:t>
            </a:r>
          </a:p>
        </p:txBody>
      </p:sp>
      <p:grpSp>
        <p:nvGrpSpPr>
          <p:cNvPr id="52" name="Group 51">
            <a:extLst>
              <a:ext uri="{FF2B5EF4-FFF2-40B4-BE49-F238E27FC236}">
                <a16:creationId xmlns:a16="http://schemas.microsoft.com/office/drawing/2014/main" id="{29D96226-80D7-48D4-8BF9-06BCEF89CC6F}"/>
              </a:ext>
            </a:extLst>
          </p:cNvPr>
          <p:cNvGrpSpPr/>
          <p:nvPr/>
        </p:nvGrpSpPr>
        <p:grpSpPr>
          <a:xfrm>
            <a:off x="876300" y="1921469"/>
            <a:ext cx="10393680" cy="3927476"/>
            <a:chOff x="876300" y="2031918"/>
            <a:chExt cx="10227153" cy="3864550"/>
          </a:xfrm>
        </p:grpSpPr>
        <p:grpSp>
          <p:nvGrpSpPr>
            <p:cNvPr id="53" name="Group 52">
              <a:extLst>
                <a:ext uri="{FF2B5EF4-FFF2-40B4-BE49-F238E27FC236}">
                  <a16:creationId xmlns:a16="http://schemas.microsoft.com/office/drawing/2014/main" id="{BCB6CD59-222C-4047-913E-AA28E541C18F}"/>
                </a:ext>
              </a:extLst>
            </p:cNvPr>
            <p:cNvGrpSpPr/>
            <p:nvPr/>
          </p:nvGrpSpPr>
          <p:grpSpPr>
            <a:xfrm>
              <a:off x="876300" y="2031918"/>
              <a:ext cx="10227153" cy="3864550"/>
              <a:chOff x="271937" y="1850358"/>
              <a:chExt cx="11668392" cy="4409153"/>
            </a:xfrm>
          </p:grpSpPr>
          <p:pic>
            <p:nvPicPr>
              <p:cNvPr id="55" name="Picture 54">
                <a:extLst>
                  <a:ext uri="{FF2B5EF4-FFF2-40B4-BE49-F238E27FC236}">
                    <a16:creationId xmlns:a16="http://schemas.microsoft.com/office/drawing/2014/main" id="{DD7CD3AB-5F99-45A6-BFFC-8A53267ABE87}"/>
                  </a:ext>
                </a:extLst>
              </p:cNvPr>
              <p:cNvPicPr>
                <a:picLocks noChangeAspect="1"/>
              </p:cNvPicPr>
              <p:nvPr/>
            </p:nvPicPr>
            <p:blipFill rotWithShape="1">
              <a:blip r:embed="rId3"/>
              <a:srcRect l="7251" t="14178"/>
              <a:stretch/>
            </p:blipFill>
            <p:spPr>
              <a:xfrm>
                <a:off x="271937" y="1850358"/>
                <a:ext cx="11648125" cy="4370573"/>
              </a:xfrm>
              <a:prstGeom prst="rect">
                <a:avLst/>
              </a:prstGeom>
            </p:spPr>
          </p:pic>
          <p:sp>
            <p:nvSpPr>
              <p:cNvPr id="56" name="Rectangle 55">
                <a:extLst>
                  <a:ext uri="{FF2B5EF4-FFF2-40B4-BE49-F238E27FC236}">
                    <a16:creationId xmlns:a16="http://schemas.microsoft.com/office/drawing/2014/main" id="{A6EDA2B5-449C-4B01-AB62-BB780184724B}"/>
                  </a:ext>
                </a:extLst>
              </p:cNvPr>
              <p:cNvSpPr/>
              <p:nvPr/>
            </p:nvSpPr>
            <p:spPr>
              <a:xfrm>
                <a:off x="292204" y="1850358"/>
                <a:ext cx="11648125" cy="4409153"/>
              </a:xfrm>
              <a:prstGeom prst="rect">
                <a:avLst/>
              </a:prstGeom>
              <a:solidFill>
                <a:schemeClr val="tx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4" name="Picture 53">
              <a:extLst>
                <a:ext uri="{FF2B5EF4-FFF2-40B4-BE49-F238E27FC236}">
                  <a16:creationId xmlns:a16="http://schemas.microsoft.com/office/drawing/2014/main" id="{F6B0CBFC-0751-4171-B2CD-06F524A9B33C}"/>
                </a:ext>
              </a:extLst>
            </p:cNvPr>
            <p:cNvPicPr>
              <a:picLocks noChangeAspect="1"/>
            </p:cNvPicPr>
            <p:nvPr/>
          </p:nvPicPr>
          <p:blipFill rotWithShape="1">
            <a:blip r:embed="rId3"/>
            <a:srcRect l="17022" t="50318" r="64006" b="3117"/>
            <a:stretch/>
          </p:blipFill>
          <p:spPr>
            <a:xfrm>
              <a:off x="1945419" y="3645044"/>
              <a:ext cx="2088347" cy="2078423"/>
            </a:xfrm>
            <a:prstGeom prst="rect">
              <a:avLst/>
            </a:prstGeom>
          </p:spPr>
        </p:pic>
      </p:grpSp>
      <p:sp>
        <p:nvSpPr>
          <p:cNvPr id="57" name="Rectangle 56">
            <a:extLst>
              <a:ext uri="{FF2B5EF4-FFF2-40B4-BE49-F238E27FC236}">
                <a16:creationId xmlns:a16="http://schemas.microsoft.com/office/drawing/2014/main" id="{7FA7E1B0-03EB-40BB-BCA2-43E8DB17B8DB}"/>
              </a:ext>
            </a:extLst>
          </p:cNvPr>
          <p:cNvSpPr/>
          <p:nvPr/>
        </p:nvSpPr>
        <p:spPr>
          <a:xfrm>
            <a:off x="9612832" y="6396334"/>
            <a:ext cx="2579168" cy="307777"/>
          </a:xfrm>
          <a:prstGeom prst="rect">
            <a:avLst/>
          </a:prstGeom>
        </p:spPr>
        <p:txBody>
          <a:bodyPr wrap="none">
            <a:spAutoFit/>
          </a:bodyPr>
          <a:lstStyle/>
          <a:p>
            <a:pPr lvl="0">
              <a:defRPr/>
            </a:pPr>
            <a:r>
              <a:rPr lang="en-US" sz="1400" dirty="0">
                <a:solidFill>
                  <a:schemeClr val="bg1">
                    <a:lumMod val="65000"/>
                  </a:schemeClr>
                </a:solidFill>
              </a:rPr>
              <a:t>  Date: 2016/10/01 - 2019/10/01</a:t>
            </a:r>
          </a:p>
        </p:txBody>
      </p:sp>
      <p:sp>
        <p:nvSpPr>
          <p:cNvPr id="59" name="Title 1">
            <a:extLst>
              <a:ext uri="{FF2B5EF4-FFF2-40B4-BE49-F238E27FC236}">
                <a16:creationId xmlns:a16="http://schemas.microsoft.com/office/drawing/2014/main" id="{E8821906-71BE-42F2-9186-4955CB48EF27}"/>
              </a:ext>
            </a:extLst>
          </p:cNvPr>
          <p:cNvSpPr txBox="1">
            <a:spLocks/>
          </p:cNvSpPr>
          <p:nvPr/>
        </p:nvSpPr>
        <p:spPr>
          <a:xfrm>
            <a:off x="857377" y="824924"/>
            <a:ext cx="10301950" cy="8710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This fallout table demonstrates</a:t>
            </a:r>
            <a:r>
              <a:rPr lang="en-US" sz="2400" b="1" dirty="0"/>
              <a:t> multiple barriers </a:t>
            </a:r>
            <a:r>
              <a:rPr lang="en-US" sz="2400" dirty="0"/>
              <a:t>for customers </a:t>
            </a:r>
            <a:r>
              <a:rPr lang="en-US" sz="2400" b="1" dirty="0"/>
              <a:t>in different stages</a:t>
            </a:r>
            <a:r>
              <a:rPr lang="en-US" sz="2400" dirty="0"/>
              <a:t> to enter a higher engagement level</a:t>
            </a:r>
          </a:p>
        </p:txBody>
      </p:sp>
    </p:spTree>
    <p:extLst>
      <p:ext uri="{BB962C8B-B14F-4D97-AF65-F5344CB8AC3E}">
        <p14:creationId xmlns:p14="http://schemas.microsoft.com/office/powerpoint/2010/main" val="2455341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Key Behavior Trends</a:t>
            </a:r>
          </a:p>
        </p:txBody>
      </p:sp>
      <p:sp>
        <p:nvSpPr>
          <p:cNvPr id="4" name="Rectangle 3">
            <a:extLst>
              <a:ext uri="{FF2B5EF4-FFF2-40B4-BE49-F238E27FC236}">
                <a16:creationId xmlns:a16="http://schemas.microsoft.com/office/drawing/2014/main" id="{F344FC86-A49D-4568-98BE-3620DB5B09A7}"/>
              </a:ext>
            </a:extLst>
          </p:cNvPr>
          <p:cNvSpPr/>
          <p:nvPr/>
        </p:nvSpPr>
        <p:spPr>
          <a:xfrm>
            <a:off x="10179553" y="6106043"/>
            <a:ext cx="1951366" cy="307777"/>
          </a:xfrm>
          <a:prstGeom prst="rect">
            <a:avLst/>
          </a:prstGeom>
          <a:noFill/>
        </p:spPr>
        <p:txBody>
          <a:bodyPr wrap="square">
            <a:spAutoFit/>
          </a:bodyPr>
          <a:lstStyle/>
          <a:p>
            <a:pPr algn="r"/>
            <a:r>
              <a:rPr lang="en-US" sz="1400" dirty="0">
                <a:solidFill>
                  <a:schemeClr val="bg1">
                    <a:lumMod val="65000"/>
                  </a:schemeClr>
                </a:solidFill>
              </a:rPr>
              <a:t>Total Visitors on website</a:t>
            </a:r>
          </a:p>
        </p:txBody>
      </p:sp>
      <p:sp>
        <p:nvSpPr>
          <p:cNvPr id="5" name="Rectangle 4">
            <a:extLst>
              <a:ext uri="{FF2B5EF4-FFF2-40B4-BE49-F238E27FC236}">
                <a16:creationId xmlns:a16="http://schemas.microsoft.com/office/drawing/2014/main" id="{D4FAE071-01AF-4AE3-9DE5-0FE246111F5E}"/>
              </a:ext>
            </a:extLst>
          </p:cNvPr>
          <p:cNvSpPr/>
          <p:nvPr/>
        </p:nvSpPr>
        <p:spPr>
          <a:xfrm>
            <a:off x="9612832" y="6384648"/>
            <a:ext cx="2579168" cy="307777"/>
          </a:xfrm>
          <a:prstGeom prst="rect">
            <a:avLst/>
          </a:prstGeom>
        </p:spPr>
        <p:txBody>
          <a:bodyPr wrap="none">
            <a:spAutoFit/>
          </a:bodyPr>
          <a:lstStyle/>
          <a:p>
            <a:pPr lvl="0">
              <a:defRPr/>
            </a:pPr>
            <a:r>
              <a:rPr lang="en-US" sz="1400" dirty="0">
                <a:solidFill>
                  <a:schemeClr val="bg1">
                    <a:lumMod val="65000"/>
                  </a:schemeClr>
                </a:solidFill>
              </a:rPr>
              <a:t>  Date: 2016/10/01 - 2019/10/01</a:t>
            </a:r>
          </a:p>
        </p:txBody>
      </p:sp>
      <p:sp>
        <p:nvSpPr>
          <p:cNvPr id="6" name="Title 1">
            <a:extLst>
              <a:ext uri="{FF2B5EF4-FFF2-40B4-BE49-F238E27FC236}">
                <a16:creationId xmlns:a16="http://schemas.microsoft.com/office/drawing/2014/main" id="{B27FCEEB-CD2E-4608-B772-A1D79E2F1E13}"/>
              </a:ext>
            </a:extLst>
          </p:cNvPr>
          <p:cNvSpPr txBox="1">
            <a:spLocks/>
          </p:cNvSpPr>
          <p:nvPr/>
        </p:nvSpPr>
        <p:spPr>
          <a:xfrm>
            <a:off x="883953" y="961531"/>
            <a:ext cx="10596847"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grpSp>
        <p:nvGrpSpPr>
          <p:cNvPr id="7" name="Group 6">
            <a:extLst>
              <a:ext uri="{FF2B5EF4-FFF2-40B4-BE49-F238E27FC236}">
                <a16:creationId xmlns:a16="http://schemas.microsoft.com/office/drawing/2014/main" id="{2A41A90C-AE59-491F-BB96-BE58DF81D833}"/>
              </a:ext>
            </a:extLst>
          </p:cNvPr>
          <p:cNvGrpSpPr/>
          <p:nvPr/>
        </p:nvGrpSpPr>
        <p:grpSpPr>
          <a:xfrm>
            <a:off x="876300" y="1982260"/>
            <a:ext cx="10439400" cy="4105039"/>
            <a:chOff x="876300" y="1869370"/>
            <a:chExt cx="10439400" cy="4105039"/>
          </a:xfrm>
        </p:grpSpPr>
        <p:pic>
          <p:nvPicPr>
            <p:cNvPr id="8" name="Picture 7">
              <a:extLst>
                <a:ext uri="{FF2B5EF4-FFF2-40B4-BE49-F238E27FC236}">
                  <a16:creationId xmlns:a16="http://schemas.microsoft.com/office/drawing/2014/main" id="{C1A63562-BFED-4E5E-84DB-58E5F1D45F03}"/>
                </a:ext>
              </a:extLst>
            </p:cNvPr>
            <p:cNvPicPr>
              <a:picLocks noChangeAspect="1"/>
            </p:cNvPicPr>
            <p:nvPr/>
          </p:nvPicPr>
          <p:blipFill rotWithShape="1">
            <a:blip r:embed="rId3"/>
            <a:srcRect l="619" t="2311" r="905" b="1461"/>
            <a:stretch/>
          </p:blipFill>
          <p:spPr>
            <a:xfrm>
              <a:off x="891606" y="1964267"/>
              <a:ext cx="10424094" cy="3950193"/>
            </a:xfrm>
            <a:prstGeom prst="rect">
              <a:avLst/>
            </a:prstGeom>
          </p:spPr>
        </p:pic>
        <p:pic>
          <p:nvPicPr>
            <p:cNvPr id="9" name="Picture 8">
              <a:extLst>
                <a:ext uri="{FF2B5EF4-FFF2-40B4-BE49-F238E27FC236}">
                  <a16:creationId xmlns:a16="http://schemas.microsoft.com/office/drawing/2014/main" id="{C05078B0-7553-41BF-9E5C-1A48A869C118}"/>
                </a:ext>
              </a:extLst>
            </p:cNvPr>
            <p:cNvPicPr>
              <a:picLocks noChangeAspect="1"/>
            </p:cNvPicPr>
            <p:nvPr/>
          </p:nvPicPr>
          <p:blipFill rotWithShape="1">
            <a:blip r:embed="rId3"/>
            <a:srcRect l="619" r="905"/>
            <a:stretch/>
          </p:blipFill>
          <p:spPr>
            <a:xfrm>
              <a:off x="891606" y="1869370"/>
              <a:ext cx="10424094" cy="4105039"/>
            </a:xfrm>
            <a:prstGeom prst="rect">
              <a:avLst/>
            </a:prstGeom>
          </p:spPr>
        </p:pic>
        <p:sp>
          <p:nvSpPr>
            <p:cNvPr id="10" name="Rectangle 9">
              <a:extLst>
                <a:ext uri="{FF2B5EF4-FFF2-40B4-BE49-F238E27FC236}">
                  <a16:creationId xmlns:a16="http://schemas.microsoft.com/office/drawing/2014/main" id="{0ED33473-A01B-4908-A926-7B0D49AC52D7}"/>
                </a:ext>
              </a:extLst>
            </p:cNvPr>
            <p:cNvSpPr/>
            <p:nvPr/>
          </p:nvSpPr>
          <p:spPr>
            <a:xfrm>
              <a:off x="876300" y="1904318"/>
              <a:ext cx="10424094" cy="4010142"/>
            </a:xfrm>
            <a:prstGeom prst="rect">
              <a:avLst/>
            </a:prstGeom>
            <a:solidFill>
              <a:schemeClr val="tx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E548F23-72FD-44FF-97D5-37161249DEEF}"/>
                </a:ext>
              </a:extLst>
            </p:cNvPr>
            <p:cNvPicPr>
              <a:picLocks noChangeAspect="1"/>
            </p:cNvPicPr>
            <p:nvPr/>
          </p:nvPicPr>
          <p:blipFill rotWithShape="1">
            <a:blip r:embed="rId3"/>
            <a:srcRect l="84337" t="61162" r="905" b="19863"/>
            <a:stretch/>
          </p:blipFill>
          <p:spPr>
            <a:xfrm>
              <a:off x="9753600" y="4380089"/>
              <a:ext cx="1562099" cy="778933"/>
            </a:xfrm>
            <a:prstGeom prst="rect">
              <a:avLst/>
            </a:prstGeom>
          </p:spPr>
        </p:pic>
        <p:pic>
          <p:nvPicPr>
            <p:cNvPr id="13" name="Picture 12">
              <a:extLst>
                <a:ext uri="{FF2B5EF4-FFF2-40B4-BE49-F238E27FC236}">
                  <a16:creationId xmlns:a16="http://schemas.microsoft.com/office/drawing/2014/main" id="{B4BF711B-DA63-4494-B68C-8D7480A97CEC}"/>
                </a:ext>
              </a:extLst>
            </p:cNvPr>
            <p:cNvPicPr>
              <a:picLocks noChangeAspect="1"/>
            </p:cNvPicPr>
            <p:nvPr/>
          </p:nvPicPr>
          <p:blipFill rotWithShape="1">
            <a:blip r:embed="rId3"/>
            <a:srcRect l="45733" t="61162" r="35924" b="19863"/>
            <a:stretch/>
          </p:blipFill>
          <p:spPr>
            <a:xfrm>
              <a:off x="5667022" y="4380089"/>
              <a:ext cx="1941689" cy="778933"/>
            </a:xfrm>
            <a:prstGeom prst="rect">
              <a:avLst/>
            </a:prstGeom>
          </p:spPr>
        </p:pic>
        <p:pic>
          <p:nvPicPr>
            <p:cNvPr id="14" name="Picture 13">
              <a:extLst>
                <a:ext uri="{FF2B5EF4-FFF2-40B4-BE49-F238E27FC236}">
                  <a16:creationId xmlns:a16="http://schemas.microsoft.com/office/drawing/2014/main" id="{CD4C1780-AF08-4B91-AC27-2E4BB8749A84}"/>
                </a:ext>
              </a:extLst>
            </p:cNvPr>
            <p:cNvPicPr>
              <a:picLocks noChangeAspect="1"/>
            </p:cNvPicPr>
            <p:nvPr/>
          </p:nvPicPr>
          <p:blipFill rotWithShape="1">
            <a:blip r:embed="rId3"/>
            <a:srcRect l="620" t="61162" r="74956" b="19863"/>
            <a:stretch/>
          </p:blipFill>
          <p:spPr>
            <a:xfrm>
              <a:off x="891606" y="4380089"/>
              <a:ext cx="2585372" cy="778933"/>
            </a:xfrm>
            <a:prstGeom prst="rect">
              <a:avLst/>
            </a:prstGeom>
          </p:spPr>
        </p:pic>
      </p:grpSp>
      <p:sp>
        <p:nvSpPr>
          <p:cNvPr id="15" name="Title 1">
            <a:extLst>
              <a:ext uri="{FF2B5EF4-FFF2-40B4-BE49-F238E27FC236}">
                <a16:creationId xmlns:a16="http://schemas.microsoft.com/office/drawing/2014/main" id="{EEEB32A7-F8DB-4C93-853E-F1261D5C9002}"/>
              </a:ext>
            </a:extLst>
          </p:cNvPr>
          <p:cNvSpPr txBox="1">
            <a:spLocks/>
          </p:cNvSpPr>
          <p:nvPr/>
        </p:nvSpPr>
        <p:spPr>
          <a:xfrm>
            <a:off x="1132856" y="2416093"/>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sp>
        <p:nvSpPr>
          <p:cNvPr id="16" name="Title 1">
            <a:extLst>
              <a:ext uri="{FF2B5EF4-FFF2-40B4-BE49-F238E27FC236}">
                <a16:creationId xmlns:a16="http://schemas.microsoft.com/office/drawing/2014/main" id="{D3BB957E-F7DB-4ABA-ABAE-E55FDB0C99C4}"/>
              </a:ext>
            </a:extLst>
          </p:cNvPr>
          <p:cNvSpPr txBox="1">
            <a:spLocks/>
          </p:cNvSpPr>
          <p:nvPr/>
        </p:nvSpPr>
        <p:spPr>
          <a:xfrm>
            <a:off x="797576" y="811424"/>
            <a:ext cx="10869385" cy="8710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Exploring the behaviors of website users, this table identifies that </a:t>
            </a:r>
            <a:r>
              <a:rPr lang="en-US" sz="2400" b="1" dirty="0"/>
              <a:t>potential new fans </a:t>
            </a:r>
            <a:r>
              <a:rPr lang="en-US" sz="2400" dirty="0"/>
              <a:t>love </a:t>
            </a:r>
            <a:r>
              <a:rPr lang="en-US" sz="2400" b="1" dirty="0"/>
              <a:t>stream and team element </a:t>
            </a:r>
            <a:r>
              <a:rPr lang="en-US" sz="2400" dirty="0"/>
              <a:t>more than non-target groups </a:t>
            </a:r>
          </a:p>
        </p:txBody>
      </p:sp>
    </p:spTree>
    <p:extLst>
      <p:ext uri="{BB962C8B-B14F-4D97-AF65-F5344CB8AC3E}">
        <p14:creationId xmlns:p14="http://schemas.microsoft.com/office/powerpoint/2010/main" val="6663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Engagement Barrier</a:t>
            </a:r>
          </a:p>
        </p:txBody>
      </p:sp>
      <p:sp>
        <p:nvSpPr>
          <p:cNvPr id="12" name="Title 1">
            <a:extLst>
              <a:ext uri="{FF2B5EF4-FFF2-40B4-BE49-F238E27FC236}">
                <a16:creationId xmlns:a16="http://schemas.microsoft.com/office/drawing/2014/main" id="{8FC8DAEB-FF82-4AFF-945C-82CD4A13B2F4}"/>
              </a:ext>
            </a:extLst>
          </p:cNvPr>
          <p:cNvSpPr txBox="1">
            <a:spLocks/>
          </p:cNvSpPr>
          <p:nvPr/>
        </p:nvSpPr>
        <p:spPr>
          <a:xfrm>
            <a:off x="797576" y="922259"/>
            <a:ext cx="10869385" cy="10337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To eliminate App visitors’ (new fans already) engagement barrier, we will provide customized contents and incentive to </a:t>
            </a:r>
            <a:r>
              <a:rPr lang="en-US" sz="2400" b="1" dirty="0"/>
              <a:t>improve bounce rate and time spent</a:t>
            </a:r>
            <a:r>
              <a:rPr lang="en-US" sz="2400" dirty="0"/>
              <a:t> on</a:t>
            </a:r>
            <a:r>
              <a:rPr lang="en-US" sz="2400" b="1" dirty="0"/>
              <a:t> </a:t>
            </a:r>
            <a:r>
              <a:rPr lang="en-US" sz="2400" dirty="0"/>
              <a:t>team and stream pages</a:t>
            </a:r>
          </a:p>
        </p:txBody>
      </p:sp>
      <p:grpSp>
        <p:nvGrpSpPr>
          <p:cNvPr id="4" name="Group 3">
            <a:extLst>
              <a:ext uri="{FF2B5EF4-FFF2-40B4-BE49-F238E27FC236}">
                <a16:creationId xmlns:a16="http://schemas.microsoft.com/office/drawing/2014/main" id="{C8189109-E8E1-4BF7-A258-280C166A9CA2}"/>
              </a:ext>
            </a:extLst>
          </p:cNvPr>
          <p:cNvGrpSpPr/>
          <p:nvPr/>
        </p:nvGrpSpPr>
        <p:grpSpPr>
          <a:xfrm>
            <a:off x="854057" y="2324308"/>
            <a:ext cx="10461643" cy="3261643"/>
            <a:chOff x="854057" y="2084819"/>
            <a:chExt cx="10461643" cy="3261643"/>
          </a:xfrm>
        </p:grpSpPr>
        <p:pic>
          <p:nvPicPr>
            <p:cNvPr id="5" name="Picture 4">
              <a:extLst>
                <a:ext uri="{FF2B5EF4-FFF2-40B4-BE49-F238E27FC236}">
                  <a16:creationId xmlns:a16="http://schemas.microsoft.com/office/drawing/2014/main" id="{6B2C624A-ECE7-49FC-8CBA-79C370D193E3}"/>
                </a:ext>
              </a:extLst>
            </p:cNvPr>
            <p:cNvPicPr>
              <a:picLocks noChangeAspect="1"/>
            </p:cNvPicPr>
            <p:nvPr/>
          </p:nvPicPr>
          <p:blipFill>
            <a:blip r:embed="rId3"/>
            <a:stretch>
              <a:fillRect/>
            </a:stretch>
          </p:blipFill>
          <p:spPr>
            <a:xfrm>
              <a:off x="854057" y="2084819"/>
              <a:ext cx="10461643" cy="3261643"/>
            </a:xfrm>
            <a:prstGeom prst="rect">
              <a:avLst/>
            </a:prstGeom>
          </p:spPr>
        </p:pic>
        <p:sp>
          <p:nvSpPr>
            <p:cNvPr id="6" name="Rectangle 5">
              <a:extLst>
                <a:ext uri="{FF2B5EF4-FFF2-40B4-BE49-F238E27FC236}">
                  <a16:creationId xmlns:a16="http://schemas.microsoft.com/office/drawing/2014/main" id="{90B5FD74-6AF2-4308-9858-2E223ABA6D8B}"/>
                </a:ext>
              </a:extLst>
            </p:cNvPr>
            <p:cNvSpPr/>
            <p:nvPr/>
          </p:nvSpPr>
          <p:spPr>
            <a:xfrm>
              <a:off x="854057" y="2084819"/>
              <a:ext cx="10424094" cy="3261643"/>
            </a:xfrm>
            <a:prstGeom prst="rect">
              <a:avLst/>
            </a:prstGeom>
            <a:solidFill>
              <a:schemeClr val="tx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F0D9A09-5D88-4533-90E3-E7853694B34F}"/>
                </a:ext>
              </a:extLst>
            </p:cNvPr>
            <p:cNvPicPr>
              <a:picLocks noChangeAspect="1"/>
            </p:cNvPicPr>
            <p:nvPr/>
          </p:nvPicPr>
          <p:blipFill rotWithShape="1">
            <a:blip r:embed="rId3"/>
            <a:srcRect t="29197" r="81110" b="40766"/>
            <a:stretch/>
          </p:blipFill>
          <p:spPr>
            <a:xfrm>
              <a:off x="854057" y="3037114"/>
              <a:ext cx="1976229" cy="979716"/>
            </a:xfrm>
            <a:prstGeom prst="rect">
              <a:avLst/>
            </a:prstGeom>
          </p:spPr>
        </p:pic>
        <p:pic>
          <p:nvPicPr>
            <p:cNvPr id="8" name="Picture 7">
              <a:extLst>
                <a:ext uri="{FF2B5EF4-FFF2-40B4-BE49-F238E27FC236}">
                  <a16:creationId xmlns:a16="http://schemas.microsoft.com/office/drawing/2014/main" id="{A8194E73-8EC7-4D8E-9ED0-3607803B202C}"/>
                </a:ext>
              </a:extLst>
            </p:cNvPr>
            <p:cNvPicPr>
              <a:picLocks noChangeAspect="1"/>
            </p:cNvPicPr>
            <p:nvPr/>
          </p:nvPicPr>
          <p:blipFill rotWithShape="1">
            <a:blip r:embed="rId3"/>
            <a:srcRect l="45631" t="29197" r="27106" b="50778"/>
            <a:stretch/>
          </p:blipFill>
          <p:spPr>
            <a:xfrm>
              <a:off x="5638800" y="3037114"/>
              <a:ext cx="2852057" cy="653144"/>
            </a:xfrm>
            <a:prstGeom prst="rect">
              <a:avLst/>
            </a:prstGeom>
          </p:spPr>
        </p:pic>
        <p:pic>
          <p:nvPicPr>
            <p:cNvPr id="9" name="Picture 8">
              <a:extLst>
                <a:ext uri="{FF2B5EF4-FFF2-40B4-BE49-F238E27FC236}">
                  <a16:creationId xmlns:a16="http://schemas.microsoft.com/office/drawing/2014/main" id="{FE00F7D6-2AC7-485A-B7EB-E62D5B242ABF}"/>
                </a:ext>
              </a:extLst>
            </p:cNvPr>
            <p:cNvPicPr>
              <a:picLocks noChangeAspect="1"/>
            </p:cNvPicPr>
            <p:nvPr/>
          </p:nvPicPr>
          <p:blipFill rotWithShape="1">
            <a:blip r:embed="rId3"/>
            <a:srcRect l="72999" t="29197" b="40766"/>
            <a:stretch/>
          </p:blipFill>
          <p:spPr>
            <a:xfrm>
              <a:off x="8490857" y="3037114"/>
              <a:ext cx="2824843" cy="979715"/>
            </a:xfrm>
            <a:prstGeom prst="rect">
              <a:avLst/>
            </a:prstGeom>
          </p:spPr>
        </p:pic>
      </p:grpSp>
      <p:sp>
        <p:nvSpPr>
          <p:cNvPr id="10" name="Rectangle 9">
            <a:extLst>
              <a:ext uri="{FF2B5EF4-FFF2-40B4-BE49-F238E27FC236}">
                <a16:creationId xmlns:a16="http://schemas.microsoft.com/office/drawing/2014/main" id="{282008B6-A3B9-481C-873F-6FCA86ABC2BC}"/>
              </a:ext>
            </a:extLst>
          </p:cNvPr>
          <p:cNvSpPr/>
          <p:nvPr/>
        </p:nvSpPr>
        <p:spPr>
          <a:xfrm>
            <a:off x="9612832" y="6384357"/>
            <a:ext cx="2579168" cy="307777"/>
          </a:xfrm>
          <a:prstGeom prst="rect">
            <a:avLst/>
          </a:prstGeom>
        </p:spPr>
        <p:txBody>
          <a:bodyPr wrap="none">
            <a:spAutoFit/>
          </a:bodyPr>
          <a:lstStyle/>
          <a:p>
            <a:pPr lvl="0">
              <a:defRPr/>
            </a:pPr>
            <a:r>
              <a:rPr lang="en-US" sz="1400" dirty="0">
                <a:solidFill>
                  <a:schemeClr val="bg1">
                    <a:lumMod val="65000"/>
                  </a:schemeClr>
                </a:solidFill>
              </a:rPr>
              <a:t>  Date: 2017/10/01 - 2019/10/01</a:t>
            </a:r>
          </a:p>
        </p:txBody>
      </p:sp>
      <p:sp>
        <p:nvSpPr>
          <p:cNvPr id="11" name="Rectangle 10">
            <a:extLst>
              <a:ext uri="{FF2B5EF4-FFF2-40B4-BE49-F238E27FC236}">
                <a16:creationId xmlns:a16="http://schemas.microsoft.com/office/drawing/2014/main" id="{B3AA5C2F-2B66-44B3-BF35-EA6CE80A2305}"/>
              </a:ext>
            </a:extLst>
          </p:cNvPr>
          <p:cNvSpPr/>
          <p:nvPr/>
        </p:nvSpPr>
        <p:spPr>
          <a:xfrm>
            <a:off x="10179553" y="6154135"/>
            <a:ext cx="1951366" cy="307777"/>
          </a:xfrm>
          <a:prstGeom prst="rect">
            <a:avLst/>
          </a:prstGeom>
          <a:noFill/>
        </p:spPr>
        <p:txBody>
          <a:bodyPr wrap="square">
            <a:spAutoFit/>
          </a:bodyPr>
          <a:lstStyle/>
          <a:p>
            <a:pPr algn="r"/>
            <a:r>
              <a:rPr lang="en-US" sz="1400" dirty="0">
                <a:solidFill>
                  <a:schemeClr val="bg1">
                    <a:lumMod val="65000"/>
                  </a:schemeClr>
                </a:solidFill>
              </a:rPr>
              <a:t>App(IOS) Visitors</a:t>
            </a:r>
          </a:p>
        </p:txBody>
      </p:sp>
    </p:spTree>
    <p:extLst>
      <p:ext uri="{BB962C8B-B14F-4D97-AF65-F5344CB8AC3E}">
        <p14:creationId xmlns:p14="http://schemas.microsoft.com/office/powerpoint/2010/main" val="364097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B156-6B9E-2A4D-B034-40A6CFD95CFC}"/>
              </a:ext>
            </a:extLst>
          </p:cNvPr>
          <p:cNvSpPr>
            <a:spLocks noGrp="1"/>
          </p:cNvSpPr>
          <p:nvPr>
            <p:ph type="title"/>
          </p:nvPr>
        </p:nvSpPr>
        <p:spPr>
          <a:xfrm>
            <a:off x="743143" y="161290"/>
            <a:ext cx="10069187" cy="411162"/>
          </a:xfrm>
        </p:spPr>
        <p:txBody>
          <a:bodyPr/>
          <a:lstStyle/>
          <a:p>
            <a:r>
              <a:rPr lang="en-US" sz="4000" b="1" dirty="0"/>
              <a:t>Loyalty Analysis</a:t>
            </a:r>
          </a:p>
        </p:txBody>
      </p:sp>
      <p:sp>
        <p:nvSpPr>
          <p:cNvPr id="12" name="Title 1">
            <a:extLst>
              <a:ext uri="{FF2B5EF4-FFF2-40B4-BE49-F238E27FC236}">
                <a16:creationId xmlns:a16="http://schemas.microsoft.com/office/drawing/2014/main" id="{8FC8DAEB-FF82-4AFF-945C-82CD4A13B2F4}"/>
              </a:ext>
            </a:extLst>
          </p:cNvPr>
          <p:cNvSpPr txBox="1">
            <a:spLocks/>
          </p:cNvSpPr>
          <p:nvPr/>
        </p:nvSpPr>
        <p:spPr>
          <a:xfrm>
            <a:off x="786001" y="788274"/>
            <a:ext cx="10869385" cy="871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We should create long-term loyal program and proactively </a:t>
            </a:r>
            <a:r>
              <a:rPr lang="en-US" sz="2400" b="1" dirty="0"/>
              <a:t>provide innovative team-focused</a:t>
            </a:r>
            <a:r>
              <a:rPr lang="en-US" sz="2400" dirty="0"/>
              <a:t> </a:t>
            </a:r>
            <a:r>
              <a:rPr lang="en-US" sz="2400" b="1" dirty="0"/>
              <a:t>membership</a:t>
            </a:r>
            <a:r>
              <a:rPr lang="en-US" sz="2400" dirty="0"/>
              <a:t> based on their </a:t>
            </a:r>
            <a:r>
              <a:rPr lang="en-US" sz="2400" b="1" dirty="0"/>
              <a:t>taste(team/stream)</a:t>
            </a:r>
            <a:r>
              <a:rPr lang="en-US" sz="2400" dirty="0"/>
              <a:t>, making them feel valued</a:t>
            </a:r>
          </a:p>
        </p:txBody>
      </p:sp>
      <p:sp>
        <p:nvSpPr>
          <p:cNvPr id="4" name="Rectangle 3">
            <a:extLst>
              <a:ext uri="{FF2B5EF4-FFF2-40B4-BE49-F238E27FC236}">
                <a16:creationId xmlns:a16="http://schemas.microsoft.com/office/drawing/2014/main" id="{F558E619-06D4-47D8-9DE6-4BDCEDFE6D44}"/>
              </a:ext>
            </a:extLst>
          </p:cNvPr>
          <p:cNvSpPr/>
          <p:nvPr/>
        </p:nvSpPr>
        <p:spPr>
          <a:xfrm>
            <a:off x="1203754" y="1679576"/>
            <a:ext cx="9652907" cy="4713674"/>
          </a:xfrm>
          <a:prstGeom prst="rect">
            <a:avLst/>
          </a:prstGeom>
          <a:solidFill>
            <a:schemeClr val="tx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3991F9C-B1BF-4D8D-BDC8-6F9463EB65DF}"/>
              </a:ext>
            </a:extLst>
          </p:cNvPr>
          <p:cNvSpPr/>
          <p:nvPr/>
        </p:nvSpPr>
        <p:spPr>
          <a:xfrm>
            <a:off x="9612832" y="6427402"/>
            <a:ext cx="2579168" cy="307777"/>
          </a:xfrm>
          <a:prstGeom prst="rect">
            <a:avLst/>
          </a:prstGeom>
        </p:spPr>
        <p:txBody>
          <a:bodyPr wrap="none">
            <a:spAutoFit/>
          </a:bodyPr>
          <a:lstStyle/>
          <a:p>
            <a:pPr lvl="0">
              <a:defRPr/>
            </a:pPr>
            <a:r>
              <a:rPr lang="en-US" sz="1400" dirty="0">
                <a:solidFill>
                  <a:schemeClr val="bg1">
                    <a:lumMod val="65000"/>
                  </a:schemeClr>
                </a:solidFill>
              </a:rPr>
              <a:t>  Date: 2016/10/01 - 2019/10/01</a:t>
            </a:r>
          </a:p>
        </p:txBody>
      </p:sp>
      <p:grpSp>
        <p:nvGrpSpPr>
          <p:cNvPr id="6" name="Group 5">
            <a:extLst>
              <a:ext uri="{FF2B5EF4-FFF2-40B4-BE49-F238E27FC236}">
                <a16:creationId xmlns:a16="http://schemas.microsoft.com/office/drawing/2014/main" id="{26130A33-CEAD-4BEE-9016-BEDB6761870C}"/>
              </a:ext>
            </a:extLst>
          </p:cNvPr>
          <p:cNvGrpSpPr/>
          <p:nvPr/>
        </p:nvGrpSpPr>
        <p:grpSpPr>
          <a:xfrm>
            <a:off x="1298084" y="1741887"/>
            <a:ext cx="9464246" cy="4577621"/>
            <a:chOff x="1086733" y="1771192"/>
            <a:chExt cx="9769929" cy="4725472"/>
          </a:xfrm>
        </p:grpSpPr>
        <p:pic>
          <p:nvPicPr>
            <p:cNvPr id="7" name="Picture 6">
              <a:extLst>
                <a:ext uri="{FF2B5EF4-FFF2-40B4-BE49-F238E27FC236}">
                  <a16:creationId xmlns:a16="http://schemas.microsoft.com/office/drawing/2014/main" id="{813325B5-6F82-4724-8F0F-4D1AADEF69E2}"/>
                </a:ext>
              </a:extLst>
            </p:cNvPr>
            <p:cNvPicPr>
              <a:picLocks noChangeAspect="1"/>
            </p:cNvPicPr>
            <p:nvPr/>
          </p:nvPicPr>
          <p:blipFill>
            <a:blip r:embed="rId3"/>
            <a:stretch>
              <a:fillRect/>
            </a:stretch>
          </p:blipFill>
          <p:spPr>
            <a:xfrm>
              <a:off x="1086733" y="1771192"/>
              <a:ext cx="9769929" cy="4713674"/>
            </a:xfrm>
            <a:prstGeom prst="rect">
              <a:avLst/>
            </a:prstGeom>
          </p:spPr>
        </p:pic>
        <p:pic>
          <p:nvPicPr>
            <p:cNvPr id="8" name="Picture 7">
              <a:extLst>
                <a:ext uri="{FF2B5EF4-FFF2-40B4-BE49-F238E27FC236}">
                  <a16:creationId xmlns:a16="http://schemas.microsoft.com/office/drawing/2014/main" id="{4285E308-3C66-4187-8007-70F3AFD10519}"/>
                </a:ext>
              </a:extLst>
            </p:cNvPr>
            <p:cNvPicPr>
              <a:picLocks noChangeAspect="1"/>
            </p:cNvPicPr>
            <p:nvPr/>
          </p:nvPicPr>
          <p:blipFill rotWithShape="1">
            <a:blip r:embed="rId3"/>
            <a:srcRect l="2433" t="42327" r="63556"/>
            <a:stretch/>
          </p:blipFill>
          <p:spPr>
            <a:xfrm>
              <a:off x="1349850" y="3778150"/>
              <a:ext cx="3322831" cy="2718514"/>
            </a:xfrm>
            <a:prstGeom prst="rect">
              <a:avLst/>
            </a:prstGeom>
          </p:spPr>
        </p:pic>
        <p:grpSp>
          <p:nvGrpSpPr>
            <p:cNvPr id="9" name="Group 8">
              <a:extLst>
                <a:ext uri="{FF2B5EF4-FFF2-40B4-BE49-F238E27FC236}">
                  <a16:creationId xmlns:a16="http://schemas.microsoft.com/office/drawing/2014/main" id="{484DD77E-10CF-4833-BBA6-8CF941456026}"/>
                </a:ext>
              </a:extLst>
            </p:cNvPr>
            <p:cNvGrpSpPr/>
            <p:nvPr/>
          </p:nvGrpSpPr>
          <p:grpSpPr>
            <a:xfrm>
              <a:off x="1335337" y="3718503"/>
              <a:ext cx="4259921" cy="2778161"/>
              <a:chOff x="1335337" y="3718503"/>
              <a:chExt cx="4259921" cy="2778161"/>
            </a:xfrm>
          </p:grpSpPr>
          <p:sp>
            <p:nvSpPr>
              <p:cNvPr id="10" name="Rectangle 9">
                <a:extLst>
                  <a:ext uri="{FF2B5EF4-FFF2-40B4-BE49-F238E27FC236}">
                    <a16:creationId xmlns:a16="http://schemas.microsoft.com/office/drawing/2014/main" id="{85288941-995F-43A3-B9FD-0946E7F3AFDC}"/>
                  </a:ext>
                </a:extLst>
              </p:cNvPr>
              <p:cNvSpPr/>
              <p:nvPr/>
            </p:nvSpPr>
            <p:spPr>
              <a:xfrm>
                <a:off x="4658167" y="4135762"/>
                <a:ext cx="926204" cy="363701"/>
              </a:xfrm>
              <a:prstGeom prst="rect">
                <a:avLst/>
              </a:prstGeom>
              <a:solidFill>
                <a:schemeClr val="bg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Team</a:t>
                </a:r>
              </a:p>
            </p:txBody>
          </p:sp>
          <p:sp>
            <p:nvSpPr>
              <p:cNvPr id="11" name="Rectangle 10">
                <a:extLst>
                  <a:ext uri="{FF2B5EF4-FFF2-40B4-BE49-F238E27FC236}">
                    <a16:creationId xmlns:a16="http://schemas.microsoft.com/office/drawing/2014/main" id="{CF4CE420-280C-4435-A944-56B274DB3F9B}"/>
                  </a:ext>
                </a:extLst>
              </p:cNvPr>
              <p:cNvSpPr/>
              <p:nvPr/>
            </p:nvSpPr>
            <p:spPr>
              <a:xfrm>
                <a:off x="4658167" y="5498063"/>
                <a:ext cx="926204" cy="363701"/>
              </a:xfrm>
              <a:prstGeom prst="rect">
                <a:avLst/>
              </a:prstGeom>
              <a:solidFill>
                <a:schemeClr val="bg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Team</a:t>
                </a:r>
              </a:p>
            </p:txBody>
          </p:sp>
          <p:sp>
            <p:nvSpPr>
              <p:cNvPr id="13" name="Rectangle 12">
                <a:extLst>
                  <a:ext uri="{FF2B5EF4-FFF2-40B4-BE49-F238E27FC236}">
                    <a16:creationId xmlns:a16="http://schemas.microsoft.com/office/drawing/2014/main" id="{6DA2A221-4FCD-483C-BCD8-DD5CBE747C5C}"/>
                  </a:ext>
                </a:extLst>
              </p:cNvPr>
              <p:cNvSpPr/>
              <p:nvPr/>
            </p:nvSpPr>
            <p:spPr>
              <a:xfrm>
                <a:off x="4658167" y="4579298"/>
                <a:ext cx="926204" cy="363701"/>
              </a:xfrm>
              <a:prstGeom prst="rect">
                <a:avLst/>
              </a:prstGeom>
              <a:solidFill>
                <a:schemeClr val="bg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Stream</a:t>
                </a:r>
              </a:p>
            </p:txBody>
          </p:sp>
          <p:sp>
            <p:nvSpPr>
              <p:cNvPr id="14" name="Rectangle 13">
                <a:extLst>
                  <a:ext uri="{FF2B5EF4-FFF2-40B4-BE49-F238E27FC236}">
                    <a16:creationId xmlns:a16="http://schemas.microsoft.com/office/drawing/2014/main" id="{8D6565DA-D7E3-47D1-AD32-E00222C53CB1}"/>
                  </a:ext>
                </a:extLst>
              </p:cNvPr>
              <p:cNvSpPr/>
              <p:nvPr/>
            </p:nvSpPr>
            <p:spPr>
              <a:xfrm>
                <a:off x="4669054" y="3718503"/>
                <a:ext cx="926204" cy="363701"/>
              </a:xfrm>
              <a:prstGeom prst="rect">
                <a:avLst/>
              </a:prstGeom>
              <a:solidFill>
                <a:schemeClr val="bg1">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Stream</a:t>
                </a:r>
              </a:p>
            </p:txBody>
          </p:sp>
          <p:sp>
            <p:nvSpPr>
              <p:cNvPr id="15" name="Double Bracket 14">
                <a:extLst>
                  <a:ext uri="{FF2B5EF4-FFF2-40B4-BE49-F238E27FC236}">
                    <a16:creationId xmlns:a16="http://schemas.microsoft.com/office/drawing/2014/main" id="{0A152081-1727-4238-BD7A-90E302C83B1E}"/>
                  </a:ext>
                </a:extLst>
              </p:cNvPr>
              <p:cNvSpPr/>
              <p:nvPr/>
            </p:nvSpPr>
            <p:spPr>
              <a:xfrm>
                <a:off x="1335338" y="3718504"/>
                <a:ext cx="3322829" cy="337424"/>
              </a:xfrm>
              <a:prstGeom prst="bracketPair">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Double Bracket 15">
                <a:extLst>
                  <a:ext uri="{FF2B5EF4-FFF2-40B4-BE49-F238E27FC236}">
                    <a16:creationId xmlns:a16="http://schemas.microsoft.com/office/drawing/2014/main" id="{99E7745A-BD92-4149-98C2-FA9D7E517967}"/>
                  </a:ext>
                </a:extLst>
              </p:cNvPr>
              <p:cNvSpPr/>
              <p:nvPr/>
            </p:nvSpPr>
            <p:spPr>
              <a:xfrm>
                <a:off x="1335338" y="4091778"/>
                <a:ext cx="3322829" cy="487519"/>
              </a:xfrm>
              <a:prstGeom prst="bracketPair">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B726B58E-42D5-461D-9046-CAE9621ADAF3}"/>
                  </a:ext>
                </a:extLst>
              </p:cNvPr>
              <p:cNvSpPr/>
              <p:nvPr/>
            </p:nvSpPr>
            <p:spPr>
              <a:xfrm>
                <a:off x="1335337" y="4579298"/>
                <a:ext cx="3322829" cy="323592"/>
              </a:xfrm>
              <a:prstGeom prst="bracketPair">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Double Bracket 17">
                <a:extLst>
                  <a:ext uri="{FF2B5EF4-FFF2-40B4-BE49-F238E27FC236}">
                    <a16:creationId xmlns:a16="http://schemas.microsoft.com/office/drawing/2014/main" id="{ED09CB7A-8FE5-4545-ACCB-887CF7F1EEDE}"/>
                  </a:ext>
                </a:extLst>
              </p:cNvPr>
              <p:cNvSpPr/>
              <p:nvPr/>
            </p:nvSpPr>
            <p:spPr>
              <a:xfrm>
                <a:off x="1346225" y="4890795"/>
                <a:ext cx="3322829" cy="1605869"/>
              </a:xfrm>
              <a:prstGeom prst="bracketPair">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439875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1688</TotalTime>
  <Words>2156</Words>
  <Application>Microsoft Office PowerPoint</Application>
  <PresentationFormat>宽屏</PresentationFormat>
  <Paragraphs>206</Paragraphs>
  <Slides>24</Slides>
  <Notes>22</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24</vt:i4>
      </vt:variant>
    </vt:vector>
  </HeadingPairs>
  <TitlesOfParts>
    <vt:vector size="32" baseType="lpstr">
      <vt:lpstr>Adobe Clean</vt:lpstr>
      <vt:lpstr>Adobe Clean Light</vt:lpstr>
      <vt:lpstr>Arial</vt:lpstr>
      <vt:lpstr>Calibri</vt:lpstr>
      <vt:lpstr>Calibri Light</vt:lpstr>
      <vt:lpstr>Office Theme</vt:lpstr>
      <vt:lpstr>Adobe Master Widescreen 2014</vt:lpstr>
      <vt:lpstr>1_Office Theme</vt:lpstr>
      <vt:lpstr>PowerPoint 演示文稿</vt:lpstr>
      <vt:lpstr>Our Team: ND D.R.Y.</vt:lpstr>
      <vt:lpstr>Challenges &amp; Goals</vt:lpstr>
      <vt:lpstr>Recommendation</vt:lpstr>
      <vt:lpstr>Finding Through Analysis</vt:lpstr>
      <vt:lpstr>Challenge Analysis</vt:lpstr>
      <vt:lpstr>Key Behavior Trends</vt:lpstr>
      <vt:lpstr>Engagement Barrier</vt:lpstr>
      <vt:lpstr>Loyalty Analysis</vt:lpstr>
      <vt:lpstr>In-stadium Analysis | MLB Champion GO</vt:lpstr>
      <vt:lpstr>In-stadium Analysis | MLB Champion GO</vt:lpstr>
      <vt:lpstr>Potential Purchaser | Team Membership Strategy</vt:lpstr>
      <vt:lpstr>Challenge in Stream | Tokenized Gamble </vt:lpstr>
      <vt:lpstr>Combination of Elements | Tokenized Gamble </vt:lpstr>
      <vt:lpstr>Cleanup is ready</vt:lpstr>
      <vt:lpstr>MLB Champion GO</vt:lpstr>
      <vt:lpstr>Team Membership</vt:lpstr>
      <vt:lpstr>Tokenized Gamble </vt:lpstr>
      <vt:lpstr>Virtual Space</vt:lpstr>
      <vt:lpstr>PowerPoint 演示文稿</vt:lpstr>
      <vt:lpstr>As a Core Problem</vt:lpstr>
      <vt:lpstr>A Bundle Solution</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Analytics Challenge</dc:title>
  <dc:creator>Rongbin Ye</dc:creator>
  <cp:lastModifiedBy>Yuan Ye</cp:lastModifiedBy>
  <cp:revision>82</cp:revision>
  <dcterms:created xsi:type="dcterms:W3CDTF">2019-10-09T17:42:21Z</dcterms:created>
  <dcterms:modified xsi:type="dcterms:W3CDTF">2019-10-17T16:13:06Z</dcterms:modified>
</cp:coreProperties>
</file>